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3"/>
  </p:notesMasterIdLst>
  <p:sldIdLst>
    <p:sldId id="256" r:id="rId3"/>
    <p:sldId id="258" r:id="rId4"/>
    <p:sldId id="282" r:id="rId5"/>
    <p:sldId id="283" r:id="rId6"/>
    <p:sldId id="285" r:id="rId7"/>
    <p:sldId id="286" r:id="rId8"/>
    <p:sldId id="287" r:id="rId9"/>
    <p:sldId id="288" r:id="rId10"/>
    <p:sldId id="289" r:id="rId11"/>
    <p:sldId id="284" r:id="rId12"/>
    <p:sldId id="291" r:id="rId13"/>
    <p:sldId id="290" r:id="rId14"/>
    <p:sldId id="296" r:id="rId15"/>
    <p:sldId id="295" r:id="rId16"/>
    <p:sldId id="297" r:id="rId17"/>
    <p:sldId id="298" r:id="rId18"/>
    <p:sldId id="299" r:id="rId19"/>
    <p:sldId id="302" r:id="rId20"/>
    <p:sldId id="303" r:id="rId21"/>
    <p:sldId id="280" r:id="rId22"/>
  </p:sldIdLst>
  <p:sldSz cx="12192000" cy="6858000"/>
  <p:notesSz cx="6858000" cy="9144000"/>
  <p:custDataLst>
    <p:tags r:id="rId2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7A98C"/>
    <a:srgbClr val="FF9BDC"/>
    <a:srgbClr val="12B19F"/>
    <a:srgbClr val="3C4856"/>
    <a:srgbClr val="B5547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62"/>
      </p:cViewPr>
      <p:guideLst>
        <p:guide orient="horz" pos="2160"/>
        <p:guide pos="383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7" Type="http://schemas.openxmlformats.org/officeDocument/2006/relationships/tags" Target="tags/tag6.xml"/><Relationship Id="rId26" Type="http://schemas.openxmlformats.org/officeDocument/2006/relationships/tableStyles" Target="tableStyles.xml"/><Relationship Id="rId25" Type="http://schemas.openxmlformats.org/officeDocument/2006/relationships/viewProps" Target="viewProps.xml"/><Relationship Id="rId24" Type="http://schemas.openxmlformats.org/officeDocument/2006/relationships/presProps" Target="presProps.xml"/><Relationship Id="rId23" Type="http://schemas.openxmlformats.org/officeDocument/2006/relationships/notesMaster" Target="notesMasters/notesMaster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EEE72E7B-8B71-4CD6-A5D0-1ABF7B6AE47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E18B871-602A-4EF6-81A9-833221C54ABA}"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EEE72E7B-8B71-4CD6-A5D0-1ABF7B6AE47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E18B871-602A-4EF6-81A9-833221C54ABA}"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EEE72E7B-8B71-4CD6-A5D0-1ABF7B6AE47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E18B871-602A-4EF6-81A9-833221C54ABA}"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EEE72E7B-8B71-4CD6-A5D0-1ABF7B6AE47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E18B871-602A-4EF6-81A9-833221C54ABA}"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EEE72E7B-8B71-4CD6-A5D0-1ABF7B6AE47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E18B871-602A-4EF6-81A9-833221C54ABA}"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EEE72E7B-8B71-4CD6-A5D0-1ABF7B6AE47B}"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E18B871-602A-4EF6-81A9-833221C54ABA}"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EEE72E7B-8B71-4CD6-A5D0-1ABF7B6AE47B}"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9E18B871-602A-4EF6-81A9-833221C54ABA}"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EEE72E7B-8B71-4CD6-A5D0-1ABF7B6AE47B}"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E18B871-602A-4EF6-81A9-833221C54ABA}"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EEE72E7B-8B71-4CD6-A5D0-1ABF7B6AE47B}"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9E18B871-602A-4EF6-81A9-833221C54ABA}"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EEE72E7B-8B71-4CD6-A5D0-1ABF7B6AE47B}"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E18B871-602A-4EF6-81A9-833221C54ABA}"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EEE72E7B-8B71-4CD6-A5D0-1ABF7B6AE47B}"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E18B871-602A-4EF6-81A9-833221C54ABA}"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E72E7B-8B71-4CD6-A5D0-1ABF7B6AE47B}"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18B871-602A-4EF6-81A9-833221C54ABA}"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2.png"/><Relationship Id="rId2" Type="http://schemas.openxmlformats.org/officeDocument/2006/relationships/image" Target="../media/image20.png"/><Relationship Id="rId1" Type="http://schemas.openxmlformats.org/officeDocument/2006/relationships/image" Target="../media/image1.png"/></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5.jpeg"/><Relationship Id="rId1"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6.jpeg"/><Relationship Id="rId1"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7.jpeg"/><Relationship Id="rId1"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6.jpeg"/><Relationship Id="rId1"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6.jpeg"/><Relationship Id="rId1" Type="http://schemas.openxmlformats.org/officeDocument/2006/relationships/image" Target="../media/image1.png"/></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0.png"/><Relationship Id="rId1"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1.png"/><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png"/><Relationship Id="rId1" Type="http://schemas.openxmlformats.org/officeDocument/2006/relationships/image" Target="../media/image1.pn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2.jpeg"/></Relationships>
</file>

<file path=ppt/slides/_rels/slide3.xml.rels><?xml version="1.0" encoding="UTF-8" standalone="yes"?>
<Relationships xmlns="http://schemas.openxmlformats.org/package/2006/relationships"><Relationship Id="rId9" Type="http://schemas.openxmlformats.org/officeDocument/2006/relationships/image" Target="../media/image8.png"/><Relationship Id="rId8" Type="http://schemas.openxmlformats.org/officeDocument/2006/relationships/tags" Target="../tags/tag4.xml"/><Relationship Id="rId7" Type="http://schemas.openxmlformats.org/officeDocument/2006/relationships/image" Target="../media/image7.png"/><Relationship Id="rId6" Type="http://schemas.openxmlformats.org/officeDocument/2006/relationships/tags" Target="../tags/tag3.xml"/><Relationship Id="rId5" Type="http://schemas.openxmlformats.org/officeDocument/2006/relationships/image" Target="../media/image6.png"/><Relationship Id="rId4" Type="http://schemas.openxmlformats.org/officeDocument/2006/relationships/tags" Target="../tags/tag2.xml"/><Relationship Id="rId3" Type="http://schemas.openxmlformats.org/officeDocument/2006/relationships/image" Target="../media/image5.png"/><Relationship Id="rId2" Type="http://schemas.openxmlformats.org/officeDocument/2006/relationships/tags" Target="../tags/tag1.xml"/><Relationship Id="rId10" Type="http://schemas.openxmlformats.org/officeDocument/2006/relationships/slideLayout" Target="../slideLayouts/slideLayout2.xml"/><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0.png"/><Relationship Id="rId3" Type="http://schemas.openxmlformats.org/officeDocument/2006/relationships/image" Target="../media/image9.png"/><Relationship Id="rId2" Type="http://schemas.openxmlformats.org/officeDocument/2006/relationships/tags" Target="../tags/tag5.xml"/><Relationship Id="rId1" Type="http://schemas.openxmlformats.org/officeDocument/2006/relationships/image" Target="../media/image1.png"/></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1.png"/></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image" Target="../media/image1.png"/></Relationships>
</file>

<file path=ppt/slides/_rels/slide7.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5.jpeg"/><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image" Target="../media/image1.png"/></Relationships>
</file>

<file path=ppt/slides/_rels/slide8.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image" Target="../media/image1.png"/></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 y="1567542"/>
            <a:ext cx="12186839" cy="2998349"/>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印品黑体" panose="00000500000000000000" pitchFamily="2" charset="-122"/>
              <a:ea typeface="印品黑体" panose="00000500000000000000" pitchFamily="2" charset="-122"/>
            </a:endParaRPr>
          </a:p>
        </p:txBody>
      </p:sp>
      <p:pic>
        <p:nvPicPr>
          <p:cNvPr id="6" name="图片 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8843635" y="171805"/>
            <a:ext cx="2873569" cy="1712873"/>
          </a:xfrm>
          <a:prstGeom prst="rect">
            <a:avLst/>
          </a:prstGeom>
        </p:spPr>
      </p:pic>
      <p:sp>
        <p:nvSpPr>
          <p:cNvPr id="7" name="文本框 6"/>
          <p:cNvSpPr txBox="1"/>
          <p:nvPr/>
        </p:nvSpPr>
        <p:spPr>
          <a:xfrm>
            <a:off x="5299310" y="2487795"/>
            <a:ext cx="6215309" cy="769441"/>
          </a:xfrm>
          <a:prstGeom prst="rect">
            <a:avLst/>
          </a:prstGeom>
          <a:noFill/>
        </p:spPr>
        <p:txBody>
          <a:bodyPr wrap="square" rtlCol="0">
            <a:spAutoFit/>
          </a:bodyPr>
          <a:lstStyle/>
          <a:p>
            <a:r>
              <a:rPr lang="zh-CN" altLang="en-US" sz="4400" b="1" dirty="0">
                <a:solidFill>
                  <a:schemeClr val="bg1"/>
                </a:solidFill>
                <a:latin typeface="微软雅黑" panose="020B0503020204020204" pitchFamily="34" charset="-122"/>
                <a:ea typeface="微软雅黑" panose="020B0503020204020204" pitchFamily="34" charset="-122"/>
              </a:rPr>
              <a:t>智慧树平台共享课导学</a:t>
            </a:r>
            <a:endParaRPr lang="zh-CN" altLang="en-US" sz="4400" b="1" dirty="0">
              <a:solidFill>
                <a:schemeClr val="bg1"/>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5345240" y="3257236"/>
            <a:ext cx="4689895" cy="523220"/>
          </a:xfrm>
          <a:prstGeom prst="rect">
            <a:avLst/>
          </a:prstGeom>
          <a:noFill/>
        </p:spPr>
        <p:txBody>
          <a:bodyPr wrap="square" rtlCol="0">
            <a:spAutoFit/>
          </a:bodyPr>
          <a:lstStyle/>
          <a:p>
            <a:r>
              <a:rPr lang="zh-CN" altLang="en-US" sz="2800" spc="300" dirty="0">
                <a:solidFill>
                  <a:schemeClr val="bg1"/>
                </a:solidFill>
                <a:latin typeface="微软雅黑" panose="020B0503020204020204" pitchFamily="34" charset="-122"/>
                <a:ea typeface="微软雅黑" panose="020B0503020204020204" pitchFamily="34" charset="-122"/>
              </a:rPr>
              <a:t>学生端讲解</a:t>
            </a:r>
            <a:endParaRPr lang="zh-CN" altLang="en-US" sz="2800" spc="300" dirty="0">
              <a:solidFill>
                <a:schemeClr val="bg1"/>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9510346" y="5438408"/>
            <a:ext cx="2563285" cy="523220"/>
          </a:xfrm>
          <a:prstGeom prst="rect">
            <a:avLst/>
          </a:prstGeom>
          <a:noFill/>
        </p:spPr>
        <p:txBody>
          <a:bodyPr wrap="square" rtlCol="0">
            <a:spAutoFit/>
          </a:bodyPr>
          <a:lstStyle/>
          <a:p>
            <a:r>
              <a:rPr lang="zh-CN" altLang="en-US" sz="2800" dirty="0">
                <a:latin typeface="微软雅黑" panose="020B0503020204020204" pitchFamily="34" charset="-122"/>
                <a:ea typeface="微软雅黑" panose="020B0503020204020204" pitchFamily="34" charset="-122"/>
              </a:rPr>
              <a:t>课程服务中心</a:t>
            </a:r>
            <a:endParaRPr lang="zh-CN" altLang="en-US" sz="2800" dirty="0">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33684" y="4848721"/>
            <a:ext cx="2171440" cy="1737152"/>
          </a:xfrm>
          <a:prstGeom prst="rect">
            <a:avLst/>
          </a:prstGeom>
        </p:spPr>
      </p:pic>
      <p:cxnSp>
        <p:nvCxnSpPr>
          <p:cNvPr id="12" name="直接连接符 11"/>
          <p:cNvCxnSpPr/>
          <p:nvPr/>
        </p:nvCxnSpPr>
        <p:spPr>
          <a:xfrm>
            <a:off x="9365624" y="5412266"/>
            <a:ext cx="0" cy="610060"/>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11" name="图片 10"/>
          <p:cNvPicPr>
            <a:picLocks noChangeAspect="1"/>
          </p:cNvPicPr>
          <p:nvPr/>
        </p:nvPicPr>
        <p:blipFill rotWithShape="1">
          <a:blip r:embed="rId3" cstate="print">
            <a:extLst>
              <a:ext uri="{28A0092B-C50C-407E-A947-70E740481C1C}">
                <a14:useLocalDpi xmlns:a14="http://schemas.microsoft.com/office/drawing/2010/main" val="0"/>
              </a:ext>
            </a:extLst>
          </a:blip>
          <a:srcRect t="12453" r="48694"/>
          <a:stretch>
            <a:fillRect/>
          </a:stretch>
        </p:blipFill>
        <p:spPr>
          <a:xfrm>
            <a:off x="474796" y="1201866"/>
            <a:ext cx="4710770" cy="352226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1000"/>
                                        <p:tgtEl>
                                          <p:spTgt spid="4"/>
                                        </p:tgtEl>
                                      </p:cBhvr>
                                    </p:animEffect>
                                  </p:childTnLst>
                                </p:cTn>
                              </p:par>
                            </p:childTnLst>
                          </p:cTn>
                        </p:par>
                        <p:par>
                          <p:cTn id="8" fill="hold">
                            <p:stCondLst>
                              <p:cond delay="1000"/>
                            </p:stCondLst>
                            <p:childTnLst>
                              <p:par>
                                <p:cTn id="9" presetID="10" presetClass="entr" presetSubtype="0" fill="hold" grpId="0" nodeType="afterEffect">
                                  <p:stCondLst>
                                    <p:cond delay="0"/>
                                  </p:stCondLst>
                                  <p:iterate type="lt">
                                    <p:tmPct val="12000"/>
                                  </p:iterate>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2039"/>
                            </p:stCondLst>
                            <p:childTnLst>
                              <p:par>
                                <p:cTn id="13" presetID="42"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anim calcmode="lin" valueType="num">
                                      <p:cBhvr>
                                        <p:cTn id="16" dur="500" fill="hold"/>
                                        <p:tgtEl>
                                          <p:spTgt spid="9"/>
                                        </p:tgtEl>
                                        <p:attrNameLst>
                                          <p:attrName>ppt_x</p:attrName>
                                        </p:attrNameLst>
                                      </p:cBhvr>
                                      <p:tavLst>
                                        <p:tav tm="0">
                                          <p:val>
                                            <p:strVal val="#ppt_x"/>
                                          </p:val>
                                        </p:tav>
                                        <p:tav tm="100000">
                                          <p:val>
                                            <p:strVal val="#ppt_x"/>
                                          </p:val>
                                        </p:tav>
                                      </p:tavLst>
                                    </p:anim>
                                    <p:anim calcmode="lin" valueType="num">
                                      <p:cBhvr>
                                        <p:cTn id="17" dur="5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2539"/>
                            </p:stCondLst>
                            <p:childTnLst>
                              <p:par>
                                <p:cTn id="19" presetID="47" presetClass="entr" presetSubtype="0"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par>
                          <p:cTn id="24" fill="hold">
                            <p:stCondLst>
                              <p:cond delay="3539"/>
                            </p:stCondLst>
                            <p:childTnLst>
                              <p:par>
                                <p:cTn id="25" presetID="42" presetClass="entr" presetSubtype="0"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anim calcmode="lin" valueType="num">
                                      <p:cBhvr>
                                        <p:cTn id="28" dur="500" fill="hold"/>
                                        <p:tgtEl>
                                          <p:spTgt spid="10"/>
                                        </p:tgtEl>
                                        <p:attrNameLst>
                                          <p:attrName>ppt_x</p:attrName>
                                        </p:attrNameLst>
                                      </p:cBhvr>
                                      <p:tavLst>
                                        <p:tav tm="0">
                                          <p:val>
                                            <p:strVal val="#ppt_x"/>
                                          </p:val>
                                        </p:tav>
                                        <p:tav tm="100000">
                                          <p:val>
                                            <p:strVal val="#ppt_x"/>
                                          </p:val>
                                        </p:tav>
                                      </p:tavLst>
                                    </p:anim>
                                    <p:anim calcmode="lin" valueType="num">
                                      <p:cBhvr>
                                        <p:cTn id="29" dur="500" fill="hold"/>
                                        <p:tgtEl>
                                          <p:spTgt spid="10"/>
                                        </p:tgtEl>
                                        <p:attrNameLst>
                                          <p:attrName>ppt_y</p:attrName>
                                        </p:attrNameLst>
                                      </p:cBhvr>
                                      <p:tavLst>
                                        <p:tav tm="0">
                                          <p:val>
                                            <p:strVal val="#ppt_y+.1"/>
                                          </p:val>
                                        </p:tav>
                                        <p:tav tm="100000">
                                          <p:val>
                                            <p:strVal val="#ppt_y"/>
                                          </p:val>
                                        </p:tav>
                                      </p:tavLst>
                                    </p:anim>
                                  </p:childTnLst>
                                </p:cTn>
                              </p:par>
                            </p:childTnLst>
                          </p:cTn>
                        </p:par>
                        <p:par>
                          <p:cTn id="30" fill="hold">
                            <p:stCondLst>
                              <p:cond delay="4039"/>
                            </p:stCondLst>
                            <p:childTnLst>
                              <p:par>
                                <p:cTn id="31" presetID="22" presetClass="entr" presetSubtype="4" fill="hold"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down)">
                                      <p:cBhvr>
                                        <p:cTn id="33" dur="500"/>
                                        <p:tgtEl>
                                          <p:spTgt spid="12"/>
                                        </p:tgtEl>
                                      </p:cBhvr>
                                    </p:animEffect>
                                  </p:childTnLst>
                                </p:cTn>
                              </p:par>
                            </p:childTnLst>
                          </p:cTn>
                        </p:par>
                        <p:par>
                          <p:cTn id="34" fill="hold">
                            <p:stCondLst>
                              <p:cond delay="4539"/>
                            </p:stCondLst>
                            <p:childTnLst>
                              <p:par>
                                <p:cTn id="35" presetID="42" presetClass="entr" presetSubtype="0"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1000"/>
                                        <p:tgtEl>
                                          <p:spTgt spid="11"/>
                                        </p:tgtEl>
                                      </p:cBhvr>
                                    </p:animEffect>
                                    <p:anim calcmode="lin" valueType="num">
                                      <p:cBhvr>
                                        <p:cTn id="38" dur="1000" fill="hold"/>
                                        <p:tgtEl>
                                          <p:spTgt spid="11"/>
                                        </p:tgtEl>
                                        <p:attrNameLst>
                                          <p:attrName>ppt_x</p:attrName>
                                        </p:attrNameLst>
                                      </p:cBhvr>
                                      <p:tavLst>
                                        <p:tav tm="0">
                                          <p:val>
                                            <p:strVal val="#ppt_x"/>
                                          </p:val>
                                        </p:tav>
                                        <p:tav tm="100000">
                                          <p:val>
                                            <p:strVal val="#ppt_x"/>
                                          </p:val>
                                        </p:tav>
                                      </p:tavLst>
                                    </p:anim>
                                    <p:anim calcmode="lin" valueType="num">
                                      <p:cBhvr>
                                        <p:cTn id="3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9" grpId="0"/>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192000" cy="6858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印品黑体" panose="00000500000000000000" pitchFamily="2" charset="-122"/>
              <a:ea typeface="印品黑体" panose="00000500000000000000" pitchFamily="2" charset="-122"/>
            </a:endParaRPr>
          </a:p>
        </p:txBody>
      </p:sp>
      <p:sp>
        <p:nvSpPr>
          <p:cNvPr id="5" name="矩形 4"/>
          <p:cNvSpPr/>
          <p:nvPr/>
        </p:nvSpPr>
        <p:spPr>
          <a:xfrm>
            <a:off x="443883" y="1162974"/>
            <a:ext cx="11283520" cy="5237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prstClr val="white"/>
              </a:solidFill>
              <a:effectLst/>
              <a:uLnTx/>
              <a:uFillTx/>
              <a:latin typeface="印品黑体" panose="00000500000000000000" pitchFamily="2" charset="-122"/>
              <a:ea typeface="印品黑体" panose="00000500000000000000" pitchFamily="2" charset="-122"/>
              <a:cs typeface="+mn-cs"/>
            </a:endParaRPr>
          </a:p>
        </p:txBody>
      </p:sp>
      <p:sp>
        <p:nvSpPr>
          <p:cNvPr id="7" name="文本框 6"/>
          <p:cNvSpPr txBox="1"/>
          <p:nvPr/>
        </p:nvSpPr>
        <p:spPr>
          <a:xfrm>
            <a:off x="363326" y="230144"/>
            <a:ext cx="6215309" cy="769441"/>
          </a:xfrm>
          <a:prstGeom prst="rect">
            <a:avLst/>
          </a:prstGeom>
          <a:noFill/>
        </p:spPr>
        <p:txBody>
          <a:bodyPr wrap="square" rtlCol="0">
            <a:spAutoFit/>
          </a:bodyPr>
          <a:lstStyle/>
          <a:p>
            <a:r>
              <a:rPr lang="en-US" altLang="zh-CN" sz="4400" b="1" dirty="0">
                <a:solidFill>
                  <a:schemeClr val="bg1"/>
                </a:solidFill>
                <a:latin typeface="微软雅黑" panose="020B0503020204020204" pitchFamily="34" charset="-122"/>
                <a:ea typeface="微软雅黑" panose="020B0503020204020204" pitchFamily="34" charset="-122"/>
              </a:rPr>
              <a:t>APP </a:t>
            </a:r>
            <a:r>
              <a:rPr lang="zh-CN" altLang="en-US" sz="4400" b="1" dirty="0">
                <a:solidFill>
                  <a:schemeClr val="bg1"/>
                </a:solidFill>
                <a:latin typeface="微软雅黑" panose="020B0503020204020204" pitchFamily="34" charset="-122"/>
                <a:ea typeface="微软雅黑" panose="020B0503020204020204" pitchFamily="34" charset="-122"/>
              </a:rPr>
              <a:t>操作方法</a:t>
            </a:r>
            <a:r>
              <a:rPr lang="en-US" altLang="zh-CN" sz="4400" b="1" dirty="0">
                <a:solidFill>
                  <a:schemeClr val="bg1"/>
                </a:solidFill>
                <a:latin typeface="微软雅黑" panose="020B0503020204020204" pitchFamily="34" charset="-122"/>
                <a:ea typeface="微软雅黑" panose="020B0503020204020204" pitchFamily="34" charset="-122"/>
              </a:rPr>
              <a:t>——</a:t>
            </a:r>
            <a:r>
              <a:rPr lang="zh-CN" altLang="en-US" sz="4400" b="1" dirty="0">
                <a:solidFill>
                  <a:schemeClr val="bg1"/>
                </a:solidFill>
                <a:latin typeface="微软雅黑" panose="020B0503020204020204" pitchFamily="34" charset="-122"/>
                <a:ea typeface="微软雅黑" panose="020B0503020204020204" pitchFamily="34" charset="-122"/>
              </a:rPr>
              <a:t>学习</a:t>
            </a:r>
            <a:endParaRPr lang="zh-CN" altLang="en-US" sz="4400" b="1" dirty="0">
              <a:solidFill>
                <a:schemeClr val="bg1"/>
              </a:solidFill>
              <a:latin typeface="微软雅黑" panose="020B0503020204020204" pitchFamily="34" charset="-122"/>
              <a:ea typeface="微软雅黑" panose="020B0503020204020204" pitchFamily="34" charset="-122"/>
            </a:endParaRPr>
          </a:p>
        </p:txBody>
      </p:sp>
      <p:pic>
        <p:nvPicPr>
          <p:cNvPr id="22" name="图片 2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9879866" y="215305"/>
            <a:ext cx="2079835" cy="1239745"/>
          </a:xfrm>
          <a:prstGeom prst="rect">
            <a:avLst/>
          </a:prstGeom>
        </p:spPr>
      </p:pic>
      <p:sp>
        <p:nvSpPr>
          <p:cNvPr id="14" name="矩形 13"/>
          <p:cNvSpPr/>
          <p:nvPr/>
        </p:nvSpPr>
        <p:spPr>
          <a:xfrm>
            <a:off x="5976312" y="2079986"/>
            <a:ext cx="5335571" cy="3322955"/>
          </a:xfrm>
          <a:prstGeom prst="rect">
            <a:avLst/>
          </a:prstGeom>
        </p:spPr>
        <p:txBody>
          <a:bodyPr wrap="square">
            <a:spAutoFit/>
          </a:bodyPr>
          <a:lstStyle/>
          <a:p>
            <a:pPr indent="457200">
              <a:lnSpc>
                <a:spcPct val="150000"/>
              </a:lnSpc>
            </a:pPr>
            <a:r>
              <a:rPr lang="zh-CN" altLang="en-US" sz="2000" dirty="0">
                <a:solidFill>
                  <a:srgbClr val="5A514A"/>
                </a:solidFill>
                <a:latin typeface="微软雅黑" panose="020B0503020204020204" pitchFamily="34" charset="-122"/>
                <a:ea typeface="微软雅黑" panose="020B0503020204020204" pitchFamily="34" charset="-122"/>
                <a:cs typeface="微软雅黑" panose="020B0503020204020204" pitchFamily="34" charset="-122"/>
              </a:rPr>
              <a:t>打开</a:t>
            </a:r>
            <a:r>
              <a:rPr lang="en-US" altLang="zh-CN" sz="2000" dirty="0">
                <a:solidFill>
                  <a:srgbClr val="5A514A"/>
                </a:solidFill>
                <a:latin typeface="微软雅黑" panose="020B0503020204020204" pitchFamily="34" charset="-122"/>
                <a:ea typeface="微软雅黑" panose="020B0503020204020204" pitchFamily="34" charset="-122"/>
                <a:cs typeface="微软雅黑" panose="020B0503020204020204" pitchFamily="34" charset="-122"/>
              </a:rPr>
              <a:t>APP</a:t>
            </a:r>
            <a:r>
              <a:rPr lang="zh-CN" altLang="en-US" sz="2000" dirty="0">
                <a:solidFill>
                  <a:srgbClr val="5A514A"/>
                </a:solidFill>
                <a:latin typeface="微软雅黑" panose="020B0503020204020204" pitchFamily="34" charset="-122"/>
                <a:ea typeface="微软雅黑" panose="020B0503020204020204" pitchFamily="34" charset="-122"/>
                <a:cs typeface="微软雅黑" panose="020B0503020204020204" pitchFamily="34" charset="-122"/>
              </a:rPr>
              <a:t>后，点击</a:t>
            </a:r>
            <a:r>
              <a:rPr lang="en-US" altLang="zh-CN" sz="2000" dirty="0">
                <a:solidFill>
                  <a:srgbClr val="27A98C"/>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000" dirty="0">
                <a:solidFill>
                  <a:srgbClr val="27A98C"/>
                </a:solidFill>
                <a:latin typeface="微软雅黑" panose="020B0503020204020204" pitchFamily="34" charset="-122"/>
                <a:ea typeface="微软雅黑" panose="020B0503020204020204" pitchFamily="34" charset="-122"/>
                <a:cs typeface="微软雅黑" panose="020B0503020204020204" pitchFamily="34" charset="-122"/>
              </a:rPr>
              <a:t>学习</a:t>
            </a:r>
            <a:r>
              <a:rPr lang="en-US" altLang="zh-CN" sz="2000" dirty="0">
                <a:solidFill>
                  <a:srgbClr val="27A98C"/>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000" dirty="0">
                <a:solidFill>
                  <a:srgbClr val="5A514A"/>
                </a:solidFill>
                <a:latin typeface="微软雅黑" panose="020B0503020204020204" pitchFamily="34" charset="-122"/>
                <a:ea typeface="微软雅黑" panose="020B0503020204020204" pitchFamily="34" charset="-122"/>
                <a:cs typeface="微软雅黑" panose="020B0503020204020204" pitchFamily="34" charset="-122"/>
              </a:rPr>
              <a:t>即可看到已选择的课程，点击图片即可开始学习</a:t>
            </a:r>
            <a:r>
              <a:rPr lang="en-US" altLang="zh-CN" sz="2000" dirty="0">
                <a:solidFill>
                  <a:srgbClr val="5A514A"/>
                </a:solidFill>
                <a:latin typeface="微软雅黑" panose="020B0503020204020204" pitchFamily="34" charset="-122"/>
                <a:ea typeface="微软雅黑" panose="020B0503020204020204" pitchFamily="34" charset="-122"/>
                <a:cs typeface="微软雅黑" panose="020B0503020204020204" pitchFamily="34" charset="-122"/>
              </a:rPr>
              <a:t>;</a:t>
            </a:r>
            <a:endParaRPr lang="en-US" altLang="zh-CN" sz="2000" dirty="0">
              <a:solidFill>
                <a:srgbClr val="5A514A"/>
              </a:solidFill>
              <a:latin typeface="微软雅黑" panose="020B0503020204020204" pitchFamily="34" charset="-122"/>
              <a:ea typeface="微软雅黑" panose="020B0503020204020204" pitchFamily="34" charset="-122"/>
              <a:cs typeface="微软雅黑" panose="020B0503020204020204" pitchFamily="34" charset="-122"/>
            </a:endParaRPr>
          </a:p>
          <a:p>
            <a:pPr indent="457200">
              <a:lnSpc>
                <a:spcPct val="150000"/>
              </a:lnSpc>
            </a:pPr>
            <a:r>
              <a:rPr lang="zh-CN" altLang="en-US" sz="2000" dirty="0">
                <a:solidFill>
                  <a:srgbClr val="5A514A"/>
                </a:solidFill>
                <a:latin typeface="微软雅黑" panose="020B0503020204020204" pitchFamily="34" charset="-122"/>
                <a:ea typeface="微软雅黑" panose="020B0503020204020204" pitchFamily="34" charset="-122"/>
                <a:cs typeface="微软雅黑" panose="020B0503020204020204" pitchFamily="34" charset="-122"/>
              </a:rPr>
              <a:t>注意</a:t>
            </a:r>
            <a:r>
              <a:rPr lang="en-US" altLang="zh-CN" sz="2000" dirty="0">
                <a:solidFill>
                  <a:srgbClr val="5A514A"/>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000" dirty="0">
                <a:solidFill>
                  <a:srgbClr val="5A514A"/>
                </a:solidFill>
                <a:latin typeface="微软雅黑" panose="020B0503020204020204" pitchFamily="34" charset="-122"/>
                <a:ea typeface="微软雅黑" panose="020B0503020204020204" pitchFamily="34" charset="-122"/>
                <a:cs typeface="微软雅黑" panose="020B0503020204020204" pitchFamily="34" charset="-122"/>
              </a:rPr>
              <a:t> 学习时，请关注角标为</a:t>
            </a:r>
            <a:r>
              <a:rPr lang="zh-CN" altLang="en-US" sz="2000" dirty="0">
                <a:solidFill>
                  <a:srgbClr val="27A98C"/>
                </a:solidFill>
                <a:latin typeface="微软雅黑" panose="020B0503020204020204" pitchFamily="34" charset="-122"/>
                <a:ea typeface="微软雅黑" panose="020B0503020204020204" pitchFamily="34" charset="-122"/>
                <a:cs typeface="微软雅黑" panose="020B0503020204020204" pitchFamily="34" charset="-122"/>
              </a:rPr>
              <a:t>学分课</a:t>
            </a:r>
            <a:r>
              <a:rPr lang="zh-CN" altLang="en-US" sz="2000" dirty="0">
                <a:solidFill>
                  <a:srgbClr val="5A514A"/>
                </a:solidFill>
                <a:latin typeface="微软雅黑" panose="020B0503020204020204" pitchFamily="34" charset="-122"/>
                <a:ea typeface="微软雅黑" panose="020B0503020204020204" pitchFamily="34" charset="-122"/>
                <a:cs typeface="微软雅黑" panose="020B0503020204020204" pitchFamily="34" charset="-122"/>
              </a:rPr>
              <a:t>，角标为</a:t>
            </a:r>
            <a:r>
              <a:rPr lang="en-US" altLang="zh-CN" sz="2000" dirty="0">
                <a:solidFill>
                  <a:srgbClr val="27A98C"/>
                </a:solidFill>
                <a:latin typeface="微软雅黑" panose="020B0503020204020204" pitchFamily="34" charset="-122"/>
                <a:ea typeface="微软雅黑" panose="020B0503020204020204" pitchFamily="34" charset="-122"/>
                <a:cs typeface="微软雅黑" panose="020B0503020204020204" pitchFamily="34" charset="-122"/>
              </a:rPr>
              <a:t>兴趣课</a:t>
            </a:r>
            <a:r>
              <a:rPr lang="zh-CN" altLang="en-US" sz="2000" dirty="0">
                <a:solidFill>
                  <a:srgbClr val="5A514A"/>
                </a:solidFill>
                <a:latin typeface="微软雅黑" panose="020B0503020204020204" pitchFamily="34" charset="-122"/>
                <a:ea typeface="微软雅黑" panose="020B0503020204020204" pitchFamily="34" charset="-122"/>
                <a:cs typeface="微软雅黑" panose="020B0503020204020204" pitchFamily="34" charset="-122"/>
              </a:rPr>
              <a:t>或是</a:t>
            </a:r>
            <a:r>
              <a:rPr lang="en-US" altLang="zh-CN" sz="2000" dirty="0">
                <a:solidFill>
                  <a:srgbClr val="27A98C"/>
                </a:solidFill>
                <a:latin typeface="微软雅黑" panose="020B0503020204020204" pitchFamily="34" charset="-122"/>
                <a:ea typeface="微软雅黑" panose="020B0503020204020204" pitchFamily="34" charset="-122"/>
                <a:cs typeface="微软雅黑" panose="020B0503020204020204" pitchFamily="34" charset="-122"/>
              </a:rPr>
              <a:t>公开课</a:t>
            </a:r>
            <a:r>
              <a:rPr lang="zh-CN" altLang="en-US" sz="2000" dirty="0">
                <a:solidFill>
                  <a:srgbClr val="5A514A"/>
                </a:solidFill>
                <a:latin typeface="微软雅黑" panose="020B0503020204020204" pitchFamily="34" charset="-122"/>
                <a:ea typeface="微软雅黑" panose="020B0503020204020204" pitchFamily="34" charset="-122"/>
                <a:cs typeface="微软雅黑" panose="020B0503020204020204" pitchFamily="34" charset="-122"/>
              </a:rPr>
              <a:t>的是同学们自己在知到</a:t>
            </a:r>
            <a:r>
              <a:rPr lang="en-US" altLang="zh-CN" sz="2000" dirty="0">
                <a:solidFill>
                  <a:srgbClr val="5A514A"/>
                </a:solidFill>
                <a:latin typeface="微软雅黑" panose="020B0503020204020204" pitchFamily="34" charset="-122"/>
                <a:ea typeface="微软雅黑" panose="020B0503020204020204" pitchFamily="34" charset="-122"/>
                <a:cs typeface="微软雅黑" panose="020B0503020204020204" pitchFamily="34" charset="-122"/>
              </a:rPr>
              <a:t>APP</a:t>
            </a:r>
            <a:r>
              <a:rPr lang="zh-CN" altLang="en-US" sz="2000" dirty="0">
                <a:solidFill>
                  <a:srgbClr val="5A514A"/>
                </a:solidFill>
                <a:latin typeface="微软雅黑" panose="020B0503020204020204" pitchFamily="34" charset="-122"/>
                <a:ea typeface="微软雅黑" panose="020B0503020204020204" pitchFamily="34" charset="-122"/>
                <a:cs typeface="微软雅黑" panose="020B0503020204020204" pitchFamily="34" charset="-122"/>
              </a:rPr>
              <a:t>里选择的，这个课看完没有分数！要学习</a:t>
            </a:r>
            <a:r>
              <a:rPr lang="zh-CN" altLang="en-US" sz="2000" dirty="0">
                <a:solidFill>
                  <a:srgbClr val="27A98C"/>
                </a:solidFill>
                <a:latin typeface="微软雅黑" panose="020B0503020204020204" pitchFamily="34" charset="-122"/>
                <a:ea typeface="微软雅黑" panose="020B0503020204020204" pitchFamily="34" charset="-122"/>
                <a:cs typeface="微软雅黑" panose="020B0503020204020204" pitchFamily="34" charset="-122"/>
              </a:rPr>
              <a:t>学分课！学分课！学分课！</a:t>
            </a:r>
            <a:endParaRPr lang="zh-CN" altLang="en-US" sz="2000" dirty="0">
              <a:solidFill>
                <a:srgbClr val="27A98C"/>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endParaRPr lang="zh-HK" altLang="en-US" sz="2000" dirty="0">
              <a:solidFill>
                <a:srgbClr val="5A514A"/>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15" name="组合 14"/>
          <p:cNvGrpSpPr/>
          <p:nvPr/>
        </p:nvGrpSpPr>
        <p:grpSpPr>
          <a:xfrm>
            <a:off x="1363654" y="1408052"/>
            <a:ext cx="3945194" cy="4747667"/>
            <a:chOff x="2497" y="1803"/>
            <a:chExt cx="6637" cy="7987"/>
          </a:xfrm>
          <a:effectLst>
            <a:outerShdw blurRad="50800" dist="38100" dir="2700000" algn="tl" rotWithShape="0">
              <a:prstClr val="black">
                <a:alpha val="40000"/>
              </a:prstClr>
            </a:outerShdw>
          </a:effectLst>
        </p:grpSpPr>
        <p:pic>
          <p:nvPicPr>
            <p:cNvPr id="16" name="图片 15" descr="fd235efba9b845ca34789a646e1de88"/>
            <p:cNvPicPr>
              <a:picLocks noChangeAspect="1"/>
            </p:cNvPicPr>
            <p:nvPr/>
          </p:nvPicPr>
          <p:blipFill>
            <a:blip r:embed="rId2"/>
            <a:stretch>
              <a:fillRect/>
            </a:stretch>
          </p:blipFill>
          <p:spPr>
            <a:xfrm>
              <a:off x="2497" y="1803"/>
              <a:ext cx="4416" cy="7851"/>
            </a:xfrm>
            <a:prstGeom prst="rect">
              <a:avLst/>
            </a:prstGeom>
          </p:spPr>
        </p:pic>
        <p:sp>
          <p:nvSpPr>
            <p:cNvPr id="17" name="矩形 16"/>
            <p:cNvSpPr/>
            <p:nvPr/>
          </p:nvSpPr>
          <p:spPr>
            <a:xfrm>
              <a:off x="3768" y="9116"/>
              <a:ext cx="802" cy="67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8" name="图片 17"/>
            <p:cNvPicPr>
              <a:picLocks noChangeAspect="1"/>
            </p:cNvPicPr>
            <p:nvPr/>
          </p:nvPicPr>
          <p:blipFill>
            <a:blip r:embed="rId3"/>
            <a:stretch>
              <a:fillRect/>
            </a:stretch>
          </p:blipFill>
          <p:spPr>
            <a:xfrm>
              <a:off x="4148" y="4425"/>
              <a:ext cx="4986" cy="3386"/>
            </a:xfrm>
            <a:prstGeom prst="rect">
              <a:avLst/>
            </a:prstGeom>
          </p:spPr>
        </p:pic>
        <p:sp>
          <p:nvSpPr>
            <p:cNvPr id="20" name="矩形 19"/>
            <p:cNvSpPr/>
            <p:nvPr/>
          </p:nvSpPr>
          <p:spPr>
            <a:xfrm>
              <a:off x="4767" y="6179"/>
              <a:ext cx="802" cy="67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12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1159"/>
                            </p:stCondLst>
                            <p:childTnLst>
                              <p:par>
                                <p:cTn id="9" presetID="47" presetClass="entr" presetSubtype="0"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192000" cy="6858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印品黑体" panose="00000500000000000000" pitchFamily="2" charset="-122"/>
              <a:ea typeface="印品黑体" panose="00000500000000000000" pitchFamily="2" charset="-122"/>
            </a:endParaRPr>
          </a:p>
        </p:txBody>
      </p:sp>
      <p:sp>
        <p:nvSpPr>
          <p:cNvPr id="5" name="矩形 4"/>
          <p:cNvSpPr/>
          <p:nvPr/>
        </p:nvSpPr>
        <p:spPr>
          <a:xfrm>
            <a:off x="443883" y="1162974"/>
            <a:ext cx="11283520" cy="5237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prstClr val="white"/>
              </a:solidFill>
              <a:effectLst/>
              <a:uLnTx/>
              <a:uFillTx/>
              <a:latin typeface="印品黑体" panose="00000500000000000000" pitchFamily="2" charset="-122"/>
              <a:ea typeface="印品黑体" panose="00000500000000000000" pitchFamily="2" charset="-122"/>
              <a:cs typeface="+mn-cs"/>
            </a:endParaRPr>
          </a:p>
        </p:txBody>
      </p:sp>
      <p:sp>
        <p:nvSpPr>
          <p:cNvPr id="7" name="文本框 6"/>
          <p:cNvSpPr txBox="1"/>
          <p:nvPr/>
        </p:nvSpPr>
        <p:spPr>
          <a:xfrm>
            <a:off x="363326" y="230144"/>
            <a:ext cx="6215309" cy="769441"/>
          </a:xfrm>
          <a:prstGeom prst="rect">
            <a:avLst/>
          </a:prstGeom>
          <a:noFill/>
        </p:spPr>
        <p:txBody>
          <a:bodyPr wrap="square" rtlCol="0">
            <a:spAutoFit/>
          </a:bodyPr>
          <a:lstStyle/>
          <a:p>
            <a:r>
              <a:rPr lang="en-US" altLang="zh-CN" sz="4400" b="1" dirty="0">
                <a:solidFill>
                  <a:schemeClr val="bg1"/>
                </a:solidFill>
                <a:latin typeface="微软雅黑" panose="020B0503020204020204" pitchFamily="34" charset="-122"/>
                <a:ea typeface="微软雅黑" panose="020B0503020204020204" pitchFamily="34" charset="-122"/>
              </a:rPr>
              <a:t>APP </a:t>
            </a:r>
            <a:r>
              <a:rPr lang="zh-CN" altLang="en-US" sz="4400" b="1" dirty="0">
                <a:solidFill>
                  <a:schemeClr val="bg1"/>
                </a:solidFill>
                <a:latin typeface="微软雅黑" panose="020B0503020204020204" pitchFamily="34" charset="-122"/>
                <a:ea typeface="微软雅黑" panose="020B0503020204020204" pitchFamily="34" charset="-122"/>
              </a:rPr>
              <a:t>操作方法</a:t>
            </a:r>
            <a:r>
              <a:rPr lang="en-US" altLang="zh-CN" sz="4400" b="1" dirty="0">
                <a:solidFill>
                  <a:schemeClr val="bg1"/>
                </a:solidFill>
                <a:latin typeface="微软雅黑" panose="020B0503020204020204" pitchFamily="34" charset="-122"/>
                <a:ea typeface="微软雅黑" panose="020B0503020204020204" pitchFamily="34" charset="-122"/>
              </a:rPr>
              <a:t>——</a:t>
            </a:r>
            <a:r>
              <a:rPr lang="zh-CN" altLang="en-US" sz="4400" b="1" dirty="0">
                <a:solidFill>
                  <a:schemeClr val="bg1"/>
                </a:solidFill>
                <a:latin typeface="微软雅黑" panose="020B0503020204020204" pitchFamily="34" charset="-122"/>
                <a:ea typeface="微软雅黑" panose="020B0503020204020204" pitchFamily="34" charset="-122"/>
              </a:rPr>
              <a:t>学习</a:t>
            </a:r>
            <a:endParaRPr lang="zh-CN" altLang="en-US" sz="4400" b="1" dirty="0">
              <a:solidFill>
                <a:schemeClr val="bg1"/>
              </a:solidFill>
              <a:latin typeface="微软雅黑" panose="020B0503020204020204" pitchFamily="34" charset="-122"/>
              <a:ea typeface="微软雅黑" panose="020B0503020204020204" pitchFamily="34" charset="-122"/>
            </a:endParaRPr>
          </a:p>
        </p:txBody>
      </p:sp>
      <p:pic>
        <p:nvPicPr>
          <p:cNvPr id="22" name="图片 2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9879866" y="215305"/>
            <a:ext cx="2079835" cy="1239745"/>
          </a:xfrm>
          <a:prstGeom prst="rect">
            <a:avLst/>
          </a:prstGeom>
        </p:spPr>
      </p:pic>
      <p:sp>
        <p:nvSpPr>
          <p:cNvPr id="6" name="矩形 5"/>
          <p:cNvSpPr/>
          <p:nvPr/>
        </p:nvSpPr>
        <p:spPr>
          <a:xfrm>
            <a:off x="6205703" y="1590243"/>
            <a:ext cx="5275867" cy="4154984"/>
          </a:xfrm>
          <a:prstGeom prst="rect">
            <a:avLst/>
          </a:prstGeom>
        </p:spPr>
        <p:txBody>
          <a:bodyPr wrap="square">
            <a:spAutoFit/>
          </a:bodyPr>
          <a:lstStyle/>
          <a:p>
            <a:pPr indent="457200" algn="ctr">
              <a:lnSpc>
                <a:spcPct val="150000"/>
              </a:lnSpc>
            </a:pPr>
            <a:r>
              <a:rPr lang="zh-CN" altLang="zh-CN" sz="2000" b="1" dirty="0">
                <a:solidFill>
                  <a:srgbClr val="27A98C"/>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000" b="1" dirty="0">
                <a:solidFill>
                  <a:srgbClr val="27A98C"/>
                </a:solidFill>
                <a:latin typeface="微软雅黑" panose="020B0503020204020204" pitchFamily="34" charset="-122"/>
                <a:ea typeface="微软雅黑" panose="020B0503020204020204" pitchFamily="34" charset="-122"/>
                <a:cs typeface="微软雅黑" panose="020B0503020204020204" pitchFamily="34" charset="-122"/>
              </a:rPr>
              <a:t>成绩</a:t>
            </a:r>
            <a:r>
              <a:rPr lang="zh-CN" altLang="zh-CN" sz="2000" b="1" dirty="0">
                <a:solidFill>
                  <a:srgbClr val="27A98C"/>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000" b="1" dirty="0">
                <a:solidFill>
                  <a:srgbClr val="27A98C"/>
                </a:solidFill>
                <a:latin typeface="微软雅黑" panose="020B0503020204020204" pitchFamily="34" charset="-122"/>
                <a:ea typeface="微软雅黑" panose="020B0503020204020204" pitchFamily="34" charset="-122"/>
                <a:cs typeface="微软雅黑" panose="020B0503020204020204" pitchFamily="34" charset="-122"/>
              </a:rPr>
              <a:t>模块</a:t>
            </a:r>
            <a:endParaRPr lang="en-US" altLang="zh-CN" sz="2000" b="1" dirty="0">
              <a:solidFill>
                <a:srgbClr val="27A98C"/>
              </a:solidFill>
              <a:latin typeface="微软雅黑" panose="020B0503020204020204" pitchFamily="34" charset="-122"/>
              <a:ea typeface="微软雅黑" panose="020B0503020204020204" pitchFamily="34" charset="-122"/>
              <a:cs typeface="微软雅黑" panose="020B0503020204020204" pitchFamily="34" charset="-122"/>
            </a:endParaRPr>
          </a:p>
          <a:p>
            <a:pPr indent="457200">
              <a:lnSpc>
                <a:spcPct val="150000"/>
              </a:lnSpc>
            </a:pPr>
            <a:r>
              <a:rPr lang="zh-CN" altLang="en-US" dirty="0">
                <a:solidFill>
                  <a:srgbClr val="27A98C"/>
                </a:solidFill>
                <a:latin typeface="微软雅黑" panose="020B0503020204020204" pitchFamily="34" charset="-122"/>
                <a:ea typeface="微软雅黑" panose="020B0503020204020204" pitchFamily="34" charset="-122"/>
                <a:cs typeface="微软雅黑" panose="020B0503020204020204" pitchFamily="34" charset="-122"/>
              </a:rPr>
              <a:t>请大家开始学习前一定要查看成绩以及平时分攻略！！！</a:t>
            </a:r>
            <a:endParaRPr lang="en-US" altLang="zh-CN" dirty="0">
              <a:solidFill>
                <a:srgbClr val="27A98C"/>
              </a:solidFill>
              <a:latin typeface="微软雅黑" panose="020B0503020204020204" pitchFamily="34" charset="-122"/>
              <a:ea typeface="微软雅黑" panose="020B0503020204020204" pitchFamily="34" charset="-122"/>
              <a:cs typeface="微软雅黑" panose="020B0503020204020204" pitchFamily="34" charset="-122"/>
            </a:endParaRPr>
          </a:p>
          <a:p>
            <a:pPr indent="457200">
              <a:lnSpc>
                <a:spcPct val="150000"/>
              </a:lnSpc>
            </a:pPr>
            <a:r>
              <a:rPr lang="zh-CN" altLang="zh-CN" dirty="0">
                <a:solidFill>
                  <a:srgbClr val="5A514A"/>
                </a:solidFill>
                <a:latin typeface="微软雅黑" panose="020B0503020204020204" pitchFamily="34" charset="-122"/>
                <a:ea typeface="微软雅黑" panose="020B0503020204020204" pitchFamily="34" charset="-122"/>
                <a:cs typeface="微软雅黑" panose="020B0503020204020204" pitchFamily="34" charset="-122"/>
              </a:rPr>
              <a:t>在学习过程中，学生可点击</a:t>
            </a:r>
            <a:r>
              <a:rPr lang="zh-CN" altLang="zh-CN" dirty="0">
                <a:solidFill>
                  <a:srgbClr val="27A98C"/>
                </a:solidFill>
                <a:latin typeface="微软雅黑" panose="020B0503020204020204" pitchFamily="34" charset="-122"/>
                <a:ea typeface="微软雅黑" panose="020B0503020204020204" pitchFamily="34" charset="-122"/>
                <a:cs typeface="微软雅黑" panose="020B0503020204020204" pitchFamily="34" charset="-122"/>
              </a:rPr>
              <a:t>【学习】</a:t>
            </a:r>
            <a:r>
              <a:rPr lang="zh-CN" altLang="zh-CN" dirty="0">
                <a:solidFill>
                  <a:srgbClr val="5A514A"/>
                </a:solidFill>
                <a:latin typeface="微软雅黑" panose="020B0503020204020204" pitchFamily="34" charset="-122"/>
                <a:ea typeface="微软雅黑" panose="020B0503020204020204" pitchFamily="34" charset="-122"/>
                <a:cs typeface="微软雅黑" panose="020B0503020204020204" pitchFamily="34" charset="-122"/>
              </a:rPr>
              <a:t>模块中的</a:t>
            </a:r>
            <a:r>
              <a:rPr lang="zh-CN" altLang="zh-CN" dirty="0">
                <a:solidFill>
                  <a:srgbClr val="27A98C"/>
                </a:solidFill>
                <a:latin typeface="微软雅黑" panose="020B0503020204020204" pitchFamily="34" charset="-122"/>
                <a:ea typeface="微软雅黑" panose="020B0503020204020204" pitchFamily="34" charset="-122"/>
                <a:cs typeface="微软雅黑" panose="020B0503020204020204" pitchFamily="34" charset="-122"/>
              </a:rPr>
              <a:t>【成绩】</a:t>
            </a:r>
            <a:r>
              <a:rPr lang="zh-CN" altLang="zh-CN" dirty="0">
                <a:solidFill>
                  <a:srgbClr val="5A514A"/>
                </a:solidFill>
                <a:latin typeface="微软雅黑" panose="020B0503020204020204" pitchFamily="34" charset="-122"/>
                <a:ea typeface="微软雅黑" panose="020B0503020204020204" pitchFamily="34" charset="-122"/>
                <a:cs typeface="微软雅黑" panose="020B0503020204020204" pitchFamily="34" charset="-122"/>
              </a:rPr>
              <a:t>入口</a:t>
            </a:r>
            <a:r>
              <a:rPr lang="en-US" altLang="zh-CN" dirty="0">
                <a:solidFill>
                  <a:srgbClr val="5A514A"/>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zh-CN" dirty="0">
                <a:solidFill>
                  <a:srgbClr val="5A514A"/>
                </a:solidFill>
                <a:latin typeface="微软雅黑" panose="020B0503020204020204" pitchFamily="34" charset="-122"/>
                <a:ea typeface="微软雅黑" panose="020B0503020204020204" pitchFamily="34" charset="-122"/>
                <a:cs typeface="微软雅黑" panose="020B0503020204020204" pitchFamily="34" charset="-122"/>
              </a:rPr>
              <a:t>可查看该门课的当前成绩、学习时间、考试时间、成绩规则。</a:t>
            </a:r>
            <a:r>
              <a:rPr lang="zh-CN" altLang="en-US" dirty="0">
                <a:solidFill>
                  <a:srgbClr val="5A514A"/>
                </a:solidFill>
                <a:latin typeface="微软雅黑" panose="020B0503020204020204" pitchFamily="34" charset="-122"/>
                <a:ea typeface="微软雅黑" panose="020B0503020204020204" pitchFamily="34" charset="-122"/>
                <a:cs typeface="微软雅黑" panose="020B0503020204020204" pitchFamily="34" charset="-122"/>
              </a:rPr>
              <a:t>以及当前获得的参考分数；</a:t>
            </a:r>
            <a:endParaRPr lang="en-US" altLang="zh-CN" dirty="0">
              <a:solidFill>
                <a:srgbClr val="5A514A"/>
              </a:solidFill>
              <a:latin typeface="微软雅黑" panose="020B0503020204020204" pitchFamily="34" charset="-122"/>
              <a:ea typeface="微软雅黑" panose="020B0503020204020204" pitchFamily="34" charset="-122"/>
              <a:cs typeface="微软雅黑" panose="020B0503020204020204" pitchFamily="34" charset="-122"/>
            </a:endParaRPr>
          </a:p>
          <a:p>
            <a:pPr indent="457200">
              <a:lnSpc>
                <a:spcPct val="150000"/>
              </a:lnSpc>
            </a:pPr>
            <a:r>
              <a:rPr lang="zh-CN" altLang="en-US" dirty="0">
                <a:solidFill>
                  <a:srgbClr val="5A514A"/>
                </a:solidFill>
                <a:latin typeface="微软雅黑" panose="020B0503020204020204" pitchFamily="34" charset="-122"/>
                <a:ea typeface="微软雅黑" panose="020B0503020204020204" pitchFamily="34" charset="-122"/>
                <a:cs typeface="微软雅黑" panose="020B0503020204020204" pitchFamily="34" charset="-122"/>
              </a:rPr>
              <a:t>注意：</a:t>
            </a:r>
            <a:r>
              <a:rPr lang="zh-CN" altLang="zh-CN" dirty="0">
                <a:solidFill>
                  <a:srgbClr val="27A98C"/>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zh-CN" dirty="0">
                <a:solidFill>
                  <a:srgbClr val="27A98C"/>
                </a:solidFill>
                <a:latin typeface="微软雅黑" panose="020B0503020204020204" pitchFamily="34" charset="-122"/>
                <a:ea typeface="微软雅黑" panose="020B0503020204020204" pitchFamily="34" charset="-122"/>
                <a:cs typeface="微软雅黑" panose="020B0503020204020204" pitchFamily="34" charset="-122"/>
              </a:rPr>
              <a:t>成绩分析】</a:t>
            </a:r>
            <a:r>
              <a:rPr lang="zh-CN" altLang="zh-CN" dirty="0">
                <a:solidFill>
                  <a:srgbClr val="5A514A"/>
                </a:solidFill>
                <a:latin typeface="微软雅黑" panose="020B0503020204020204" pitchFamily="34" charset="-122"/>
                <a:ea typeface="微软雅黑" panose="020B0503020204020204" pitchFamily="34" charset="-122"/>
                <a:cs typeface="微软雅黑" panose="020B0503020204020204" pitchFamily="34" charset="-122"/>
              </a:rPr>
              <a:t>中的分数仅作为学习过程中的参考，智慧树最终成绩以成绩发布后为准。</a:t>
            </a:r>
            <a:r>
              <a:rPr lang="zh-CN" altLang="en-US" dirty="0">
                <a:solidFill>
                  <a:srgbClr val="5A514A"/>
                </a:solidFill>
                <a:latin typeface="微软雅黑" panose="020B0503020204020204" pitchFamily="34" charset="-122"/>
                <a:ea typeface="微软雅黑" panose="020B0503020204020204" pitchFamily="34" charset="-122"/>
                <a:cs typeface="微软雅黑" panose="020B0503020204020204" pitchFamily="34" charset="-122"/>
              </a:rPr>
              <a:t>如果觉得有问题，</a:t>
            </a:r>
            <a:r>
              <a:rPr lang="zh-CN" altLang="zh-CN" dirty="0">
                <a:solidFill>
                  <a:srgbClr val="5A514A"/>
                </a:solidFill>
                <a:latin typeface="微软雅黑" panose="020B0503020204020204" pitchFamily="34" charset="-122"/>
                <a:ea typeface="微软雅黑" panose="020B0503020204020204" pitchFamily="34" charset="-122"/>
                <a:cs typeface="微软雅黑" panose="020B0503020204020204" pitchFamily="34" charset="-122"/>
              </a:rPr>
              <a:t>可先自行刷新一下再查看；</a:t>
            </a:r>
            <a:endParaRPr lang="zh-CN" altLang="zh-CN" dirty="0">
              <a:solidFill>
                <a:srgbClr val="5A514A"/>
              </a:solidFill>
              <a:latin typeface="微软雅黑" panose="020B0503020204020204" pitchFamily="34" charset="-122"/>
              <a:ea typeface="微软雅黑" panose="020B0503020204020204" pitchFamily="34" charset="-122"/>
              <a:cs typeface="微软雅黑" panose="020B0503020204020204" pitchFamily="34" charset="-122"/>
            </a:endParaRPr>
          </a:p>
          <a:p>
            <a:endParaRPr lang="en-US" altLang="zh-CN" dirty="0">
              <a:solidFill>
                <a:srgbClr val="5A514A"/>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8" name="图片 7" descr="C:\Users\13642\Desktop\微信图片_20210309090300.png微信图片_20210309090300"/>
          <p:cNvPicPr>
            <a:picLocks noChangeAspect="1"/>
          </p:cNvPicPr>
          <p:nvPr/>
        </p:nvPicPr>
        <p:blipFill>
          <a:blip r:embed="rId2"/>
          <a:srcRect/>
          <a:stretch>
            <a:fillRect/>
          </a:stretch>
        </p:blipFill>
        <p:spPr>
          <a:xfrm>
            <a:off x="3366555" y="1882452"/>
            <a:ext cx="2043430" cy="3632200"/>
          </a:xfrm>
          <a:prstGeom prst="rect">
            <a:avLst/>
          </a:prstGeom>
          <a:effectLst>
            <a:outerShdw blurRad="50800" dist="38100" dir="2700000" algn="tl" rotWithShape="0">
              <a:prstClr val="black">
                <a:alpha val="40000"/>
              </a:prstClr>
            </a:outerShdw>
          </a:effectLst>
        </p:spPr>
      </p:pic>
      <p:grpSp>
        <p:nvGrpSpPr>
          <p:cNvPr id="9" name="组合 8"/>
          <p:cNvGrpSpPr/>
          <p:nvPr/>
        </p:nvGrpSpPr>
        <p:grpSpPr>
          <a:xfrm>
            <a:off x="849983" y="1882451"/>
            <a:ext cx="2172970" cy="3632201"/>
            <a:chOff x="1090" y="2178"/>
            <a:chExt cx="3422" cy="5840"/>
          </a:xfrm>
          <a:effectLst>
            <a:outerShdw blurRad="50800" dist="38100" dir="2700000" algn="tl" rotWithShape="0">
              <a:prstClr val="black">
                <a:alpha val="40000"/>
              </a:prstClr>
            </a:outerShdw>
          </a:effectLst>
        </p:grpSpPr>
        <p:pic>
          <p:nvPicPr>
            <p:cNvPr id="10" name="图片 9" descr="微信图片_20210305220318"/>
            <p:cNvPicPr>
              <a:picLocks noChangeAspect="1"/>
            </p:cNvPicPr>
            <p:nvPr/>
          </p:nvPicPr>
          <p:blipFill>
            <a:blip r:embed="rId3"/>
            <a:stretch>
              <a:fillRect/>
            </a:stretch>
          </p:blipFill>
          <p:spPr>
            <a:xfrm>
              <a:off x="1090" y="2178"/>
              <a:ext cx="3218" cy="5840"/>
            </a:xfrm>
            <a:prstGeom prst="rect">
              <a:avLst/>
            </a:prstGeom>
          </p:spPr>
        </p:pic>
        <p:sp>
          <p:nvSpPr>
            <p:cNvPr id="11" name="矩形 10"/>
            <p:cNvSpPr/>
            <p:nvPr/>
          </p:nvSpPr>
          <p:spPr>
            <a:xfrm>
              <a:off x="3242" y="2432"/>
              <a:ext cx="1271" cy="457"/>
            </a:xfrm>
            <a:prstGeom prst="rect">
              <a:avLst/>
            </a:prstGeom>
            <a:solidFill>
              <a:srgbClr val="000000">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12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1159"/>
                            </p:stCondLst>
                            <p:childTnLst>
                              <p:par>
                                <p:cTn id="9" presetID="47" presetClass="entr" presetSubtype="0"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192000" cy="6858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印品黑体" panose="00000500000000000000" pitchFamily="2" charset="-122"/>
              <a:ea typeface="印品黑体" panose="00000500000000000000" pitchFamily="2" charset="-122"/>
            </a:endParaRPr>
          </a:p>
        </p:txBody>
      </p:sp>
      <p:sp>
        <p:nvSpPr>
          <p:cNvPr id="5" name="矩形 4"/>
          <p:cNvSpPr/>
          <p:nvPr/>
        </p:nvSpPr>
        <p:spPr>
          <a:xfrm>
            <a:off x="443883" y="1162974"/>
            <a:ext cx="11283520" cy="5237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prstClr val="white"/>
              </a:solidFill>
              <a:effectLst/>
              <a:uLnTx/>
              <a:uFillTx/>
              <a:latin typeface="印品黑体" panose="00000500000000000000" pitchFamily="2" charset="-122"/>
              <a:ea typeface="印品黑体" panose="00000500000000000000" pitchFamily="2" charset="-122"/>
              <a:cs typeface="+mn-cs"/>
            </a:endParaRPr>
          </a:p>
        </p:txBody>
      </p:sp>
      <p:sp>
        <p:nvSpPr>
          <p:cNvPr id="7" name="文本框 6"/>
          <p:cNvSpPr txBox="1"/>
          <p:nvPr/>
        </p:nvSpPr>
        <p:spPr>
          <a:xfrm>
            <a:off x="363326" y="230144"/>
            <a:ext cx="6215309" cy="769441"/>
          </a:xfrm>
          <a:prstGeom prst="rect">
            <a:avLst/>
          </a:prstGeom>
          <a:noFill/>
        </p:spPr>
        <p:txBody>
          <a:bodyPr wrap="square" rtlCol="0">
            <a:spAutoFit/>
          </a:bodyPr>
          <a:lstStyle/>
          <a:p>
            <a:r>
              <a:rPr lang="en-US" altLang="zh-CN" sz="4400" b="1" dirty="0">
                <a:solidFill>
                  <a:schemeClr val="bg1"/>
                </a:solidFill>
                <a:latin typeface="微软雅黑" panose="020B0503020204020204" pitchFamily="34" charset="-122"/>
                <a:ea typeface="微软雅黑" panose="020B0503020204020204" pitchFamily="34" charset="-122"/>
              </a:rPr>
              <a:t>APP </a:t>
            </a:r>
            <a:r>
              <a:rPr lang="zh-CN" altLang="en-US" sz="4400" b="1" dirty="0">
                <a:solidFill>
                  <a:schemeClr val="bg1"/>
                </a:solidFill>
                <a:latin typeface="微软雅黑" panose="020B0503020204020204" pitchFamily="34" charset="-122"/>
                <a:ea typeface="微软雅黑" panose="020B0503020204020204" pitchFamily="34" charset="-122"/>
              </a:rPr>
              <a:t>操作方法</a:t>
            </a:r>
            <a:r>
              <a:rPr lang="en-US" altLang="zh-CN" sz="4400" b="1" dirty="0">
                <a:solidFill>
                  <a:schemeClr val="bg1"/>
                </a:solidFill>
                <a:latin typeface="微软雅黑" panose="020B0503020204020204" pitchFamily="34" charset="-122"/>
                <a:ea typeface="微软雅黑" panose="020B0503020204020204" pitchFamily="34" charset="-122"/>
              </a:rPr>
              <a:t>——</a:t>
            </a:r>
            <a:r>
              <a:rPr lang="zh-CN" altLang="en-US" sz="4400" b="1" dirty="0">
                <a:solidFill>
                  <a:schemeClr val="bg1"/>
                </a:solidFill>
                <a:latin typeface="微软雅黑" panose="020B0503020204020204" pitchFamily="34" charset="-122"/>
                <a:ea typeface="微软雅黑" panose="020B0503020204020204" pitchFamily="34" charset="-122"/>
              </a:rPr>
              <a:t>学习</a:t>
            </a:r>
            <a:endParaRPr lang="zh-CN" altLang="en-US" sz="4400" b="1" dirty="0">
              <a:solidFill>
                <a:schemeClr val="bg1"/>
              </a:solidFill>
              <a:latin typeface="微软雅黑" panose="020B0503020204020204" pitchFamily="34" charset="-122"/>
              <a:ea typeface="微软雅黑" panose="020B0503020204020204" pitchFamily="34" charset="-122"/>
            </a:endParaRPr>
          </a:p>
        </p:txBody>
      </p:sp>
      <p:pic>
        <p:nvPicPr>
          <p:cNvPr id="22" name="图片 2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9879866" y="215305"/>
            <a:ext cx="2079835" cy="1239745"/>
          </a:xfrm>
          <a:prstGeom prst="rect">
            <a:avLst/>
          </a:prstGeom>
        </p:spPr>
      </p:pic>
      <p:sp>
        <p:nvSpPr>
          <p:cNvPr id="12" name="矩形 11"/>
          <p:cNvSpPr/>
          <p:nvPr/>
        </p:nvSpPr>
        <p:spPr>
          <a:xfrm>
            <a:off x="5282832" y="2452635"/>
            <a:ext cx="5643513" cy="1953895"/>
          </a:xfrm>
          <a:prstGeom prst="rect">
            <a:avLst/>
          </a:prstGeom>
        </p:spPr>
        <p:txBody>
          <a:bodyPr wrap="square">
            <a:spAutoFit/>
          </a:bodyPr>
          <a:lstStyle/>
          <a:p>
            <a:pPr indent="457200">
              <a:lnSpc>
                <a:spcPct val="150000"/>
              </a:lnSpc>
              <a:spcBef>
                <a:spcPts val="1000"/>
              </a:spcBef>
              <a:spcAft>
                <a:spcPts val="0"/>
              </a:spcAft>
              <a:defRPr/>
            </a:pPr>
            <a:r>
              <a:rPr lang="zh-CN" altLang="zh-CN" dirty="0">
                <a:solidFill>
                  <a:srgbClr val="5A514A"/>
                </a:solidFill>
                <a:latin typeface="微软雅黑" panose="020B0503020204020204" pitchFamily="34" charset="-122"/>
                <a:ea typeface="微软雅黑" panose="020B0503020204020204" pitchFamily="34" charset="-122"/>
                <a:cs typeface="微软雅黑" panose="020B0503020204020204" pitchFamily="34" charset="-122"/>
              </a:rPr>
              <a:t>点击成绩分析页面中的</a:t>
            </a:r>
            <a:r>
              <a:rPr lang="en-US" altLang="zh-CN" dirty="0">
                <a:solidFill>
                  <a:srgbClr val="5A514A"/>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dirty="0">
                <a:solidFill>
                  <a:srgbClr val="27A98C"/>
                </a:solidFill>
                <a:latin typeface="微软雅黑" panose="020B0503020204020204" pitchFamily="34" charset="-122"/>
                <a:ea typeface="微软雅黑" panose="020B0503020204020204" pitchFamily="34" charset="-122"/>
                <a:cs typeface="微软雅黑" panose="020B0503020204020204" pitchFamily="34" charset="-122"/>
              </a:rPr>
              <a:t>我的平时分</a:t>
            </a:r>
            <a:r>
              <a:rPr lang="en-US" altLang="zh-CN" dirty="0">
                <a:solidFill>
                  <a:srgbClr val="5A514A"/>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zh-CN" dirty="0">
                <a:solidFill>
                  <a:srgbClr val="5A514A"/>
                </a:solidFill>
                <a:latin typeface="微软雅黑" panose="020B0503020204020204" pitchFamily="34" charset="-122"/>
                <a:ea typeface="微软雅黑" panose="020B0503020204020204" pitchFamily="34" charset="-122"/>
                <a:cs typeface="微软雅黑" panose="020B0503020204020204" pitchFamily="34" charset="-122"/>
              </a:rPr>
              <a:t>，可以进入平时成绩详情页面。</a:t>
            </a:r>
            <a:endParaRPr lang="zh-CN" altLang="zh-CN" dirty="0">
              <a:solidFill>
                <a:srgbClr val="5A514A"/>
              </a:solidFill>
              <a:latin typeface="微软雅黑" panose="020B0503020204020204" pitchFamily="34" charset="-122"/>
              <a:ea typeface="微软雅黑" panose="020B0503020204020204" pitchFamily="34" charset="-122"/>
              <a:cs typeface="微软雅黑" panose="020B0503020204020204" pitchFamily="34" charset="-122"/>
            </a:endParaRPr>
          </a:p>
          <a:p>
            <a:pPr indent="457200">
              <a:lnSpc>
                <a:spcPct val="150000"/>
              </a:lnSpc>
              <a:spcBef>
                <a:spcPts val="1000"/>
              </a:spcBef>
              <a:spcAft>
                <a:spcPts val="0"/>
              </a:spcAft>
              <a:defRPr/>
            </a:pPr>
            <a:endParaRPr lang="zh-CN" altLang="en-US" dirty="0">
              <a:solidFill>
                <a:srgbClr val="5A514A"/>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30000"/>
              </a:lnSpc>
              <a:spcBef>
                <a:spcPts val="1000"/>
              </a:spcBef>
              <a:spcAft>
                <a:spcPts val="0"/>
              </a:spcAft>
              <a:defRPr/>
            </a:pPr>
            <a:endParaRPr lang="en-US" altLang="zh-CN" dirty="0">
              <a:solidFill>
                <a:srgbClr val="27A98C"/>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13" name="图片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89970" y="1455050"/>
            <a:ext cx="2238375" cy="4516120"/>
          </a:xfrm>
          <a:prstGeom prst="rect">
            <a:avLst/>
          </a:prstGeom>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12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1159"/>
                            </p:stCondLst>
                            <p:childTnLst>
                              <p:par>
                                <p:cTn id="9" presetID="47" presetClass="entr" presetSubtype="0"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192000" cy="6858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印品黑体" panose="00000500000000000000" pitchFamily="2" charset="-122"/>
              <a:ea typeface="印品黑体" panose="00000500000000000000" pitchFamily="2" charset="-122"/>
            </a:endParaRPr>
          </a:p>
        </p:txBody>
      </p:sp>
      <p:sp>
        <p:nvSpPr>
          <p:cNvPr id="5" name="矩形 4"/>
          <p:cNvSpPr/>
          <p:nvPr/>
        </p:nvSpPr>
        <p:spPr>
          <a:xfrm>
            <a:off x="443883" y="1162974"/>
            <a:ext cx="11283520" cy="5237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prstClr val="white"/>
              </a:solidFill>
              <a:effectLst/>
              <a:uLnTx/>
              <a:uFillTx/>
              <a:latin typeface="印品黑体" panose="00000500000000000000" pitchFamily="2" charset="-122"/>
              <a:ea typeface="印品黑体" panose="00000500000000000000" pitchFamily="2" charset="-122"/>
              <a:cs typeface="+mn-cs"/>
            </a:endParaRPr>
          </a:p>
        </p:txBody>
      </p:sp>
      <p:sp>
        <p:nvSpPr>
          <p:cNvPr id="7" name="文本框 6"/>
          <p:cNvSpPr txBox="1"/>
          <p:nvPr/>
        </p:nvSpPr>
        <p:spPr>
          <a:xfrm>
            <a:off x="363326" y="230144"/>
            <a:ext cx="6215309" cy="769441"/>
          </a:xfrm>
          <a:prstGeom prst="rect">
            <a:avLst/>
          </a:prstGeom>
          <a:noFill/>
        </p:spPr>
        <p:txBody>
          <a:bodyPr wrap="square" rtlCol="0">
            <a:spAutoFit/>
          </a:bodyPr>
          <a:lstStyle/>
          <a:p>
            <a:r>
              <a:rPr lang="en-US" altLang="zh-CN" sz="4400" b="1" dirty="0">
                <a:solidFill>
                  <a:schemeClr val="bg1"/>
                </a:solidFill>
                <a:latin typeface="微软雅黑" panose="020B0503020204020204" pitchFamily="34" charset="-122"/>
                <a:ea typeface="微软雅黑" panose="020B0503020204020204" pitchFamily="34" charset="-122"/>
              </a:rPr>
              <a:t>APP </a:t>
            </a:r>
            <a:r>
              <a:rPr lang="zh-CN" altLang="en-US" sz="4400" b="1" dirty="0">
                <a:solidFill>
                  <a:schemeClr val="bg1"/>
                </a:solidFill>
                <a:latin typeface="微软雅黑" panose="020B0503020204020204" pitchFamily="34" charset="-122"/>
                <a:ea typeface="微软雅黑" panose="020B0503020204020204" pitchFamily="34" charset="-122"/>
              </a:rPr>
              <a:t>操作方法</a:t>
            </a:r>
            <a:r>
              <a:rPr lang="en-US" altLang="zh-CN" sz="4400" b="1" dirty="0">
                <a:solidFill>
                  <a:schemeClr val="bg1"/>
                </a:solidFill>
                <a:latin typeface="微软雅黑" panose="020B0503020204020204" pitchFamily="34" charset="-122"/>
                <a:ea typeface="微软雅黑" panose="020B0503020204020204" pitchFamily="34" charset="-122"/>
              </a:rPr>
              <a:t>——</a:t>
            </a:r>
            <a:r>
              <a:rPr lang="zh-CN" altLang="en-US" sz="4400" b="1" dirty="0">
                <a:solidFill>
                  <a:schemeClr val="bg1"/>
                </a:solidFill>
                <a:latin typeface="微软雅黑" panose="020B0503020204020204" pitchFamily="34" charset="-122"/>
                <a:ea typeface="微软雅黑" panose="020B0503020204020204" pitchFamily="34" charset="-122"/>
              </a:rPr>
              <a:t>学习</a:t>
            </a:r>
            <a:endParaRPr lang="zh-CN" altLang="en-US" sz="4400" b="1" dirty="0">
              <a:solidFill>
                <a:schemeClr val="bg1"/>
              </a:solidFill>
              <a:latin typeface="微软雅黑" panose="020B0503020204020204" pitchFamily="34" charset="-122"/>
              <a:ea typeface="微软雅黑" panose="020B0503020204020204" pitchFamily="34" charset="-122"/>
            </a:endParaRPr>
          </a:p>
        </p:txBody>
      </p:sp>
      <p:pic>
        <p:nvPicPr>
          <p:cNvPr id="22" name="图片 2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9879866" y="215305"/>
            <a:ext cx="2079835" cy="1239745"/>
          </a:xfrm>
          <a:prstGeom prst="rect">
            <a:avLst/>
          </a:prstGeom>
        </p:spPr>
      </p:pic>
      <p:sp>
        <p:nvSpPr>
          <p:cNvPr id="6" name="矩形 5"/>
          <p:cNvSpPr/>
          <p:nvPr/>
        </p:nvSpPr>
        <p:spPr>
          <a:xfrm>
            <a:off x="6085643" y="1705652"/>
            <a:ext cx="4920791" cy="4384675"/>
          </a:xfrm>
          <a:prstGeom prst="rect">
            <a:avLst/>
          </a:prstGeom>
        </p:spPr>
        <p:txBody>
          <a:bodyPr wrap="square">
            <a:spAutoFit/>
          </a:bodyPr>
          <a:lstStyle/>
          <a:p>
            <a:r>
              <a:rPr lang="zh-CN" altLang="zh-CN" dirty="0">
                <a:solidFill>
                  <a:srgbClr val="27A98C"/>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dirty="0">
                <a:solidFill>
                  <a:srgbClr val="27A98C"/>
                </a:solidFill>
                <a:latin typeface="微软雅黑" panose="020B0503020204020204" pitchFamily="34" charset="-122"/>
                <a:ea typeface="微软雅黑" panose="020B0503020204020204" pitchFamily="34" charset="-122"/>
                <a:cs typeface="微软雅黑" panose="020B0503020204020204" pitchFamily="34" charset="-122"/>
              </a:rPr>
              <a:t>见面课</a:t>
            </a:r>
            <a:r>
              <a:rPr lang="zh-CN" altLang="zh-CN" dirty="0">
                <a:solidFill>
                  <a:srgbClr val="27A98C"/>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dirty="0">
                <a:solidFill>
                  <a:srgbClr val="27A98C"/>
                </a:solidFill>
                <a:latin typeface="微软雅黑" panose="020B0503020204020204" pitchFamily="34" charset="-122"/>
                <a:ea typeface="微软雅黑" panose="020B0503020204020204" pitchFamily="34" charset="-122"/>
                <a:cs typeface="微软雅黑" panose="020B0503020204020204" pitchFamily="34" charset="-122"/>
              </a:rPr>
              <a:t>模块</a:t>
            </a:r>
            <a:endParaRPr lang="en-US" altLang="zh-CN" dirty="0">
              <a:solidFill>
                <a:srgbClr val="27A98C"/>
              </a:solidFill>
              <a:latin typeface="微软雅黑" panose="020B0503020204020204" pitchFamily="34" charset="-122"/>
              <a:ea typeface="微软雅黑" panose="020B0503020204020204" pitchFamily="34" charset="-122"/>
              <a:cs typeface="微软雅黑" panose="020B0503020204020204" pitchFamily="34" charset="-122"/>
            </a:endParaRPr>
          </a:p>
          <a:p>
            <a:endParaRPr lang="en-US" altLang="zh-CN" dirty="0">
              <a:solidFill>
                <a:srgbClr val="27A98C"/>
              </a:solidFill>
              <a:latin typeface="微软雅黑" panose="020B0503020204020204" pitchFamily="34" charset="-122"/>
              <a:ea typeface="微软雅黑" panose="020B0503020204020204" pitchFamily="34" charset="-122"/>
              <a:cs typeface="微软雅黑" panose="020B0503020204020204" pitchFamily="34" charset="-122"/>
            </a:endParaRPr>
          </a:p>
          <a:p>
            <a:r>
              <a:rPr lang="zh-CN" altLang="en-US" dirty="0">
                <a:solidFill>
                  <a:srgbClr val="27A98C"/>
                </a:solidFill>
                <a:latin typeface="微软雅黑" panose="020B0503020204020204" pitchFamily="34" charset="-122"/>
                <a:ea typeface="微软雅黑" panose="020B0503020204020204" pitchFamily="34" charset="-122"/>
                <a:cs typeface="微软雅黑" panose="020B0503020204020204" pitchFamily="34" charset="-122"/>
              </a:rPr>
              <a:t>具体参与方式请关注教务处或者本校课程老师通知。</a:t>
            </a:r>
            <a:endParaRPr lang="en-US" altLang="zh-CN" dirty="0">
              <a:solidFill>
                <a:srgbClr val="27A98C"/>
              </a:solidFill>
              <a:latin typeface="微软雅黑" panose="020B0503020204020204" pitchFamily="34" charset="-122"/>
              <a:ea typeface="微软雅黑" panose="020B0503020204020204" pitchFamily="34" charset="-122"/>
              <a:cs typeface="微软雅黑" panose="020B0503020204020204" pitchFamily="34" charset="-122"/>
            </a:endParaRPr>
          </a:p>
          <a:p>
            <a:endParaRPr lang="en-US" altLang="zh-CN" dirty="0">
              <a:solidFill>
                <a:srgbClr val="5A514A"/>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zh-CN" altLang="en-US" dirty="0">
                <a:solidFill>
                  <a:srgbClr val="27A98C"/>
                </a:solidFill>
                <a:latin typeface="微软雅黑" panose="020B0503020204020204" pitchFamily="34" charset="-122"/>
                <a:ea typeface="微软雅黑" panose="020B0503020204020204" pitchFamily="34" charset="-122"/>
                <a:cs typeface="微软雅黑" panose="020B0503020204020204" pitchFamily="34" charset="-122"/>
              </a:rPr>
              <a:t>见面课后会有课后测试题， 见面课测试题只有一次机会，需要各位同学认真作答！！！</a:t>
            </a:r>
            <a:endParaRPr lang="zh-CN" altLang="en-US" dirty="0">
              <a:solidFill>
                <a:srgbClr val="27A98C"/>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zh-CN" altLang="en-US" dirty="0">
                <a:solidFill>
                  <a:srgbClr val="27A98C"/>
                </a:solidFill>
                <a:latin typeface="微软雅黑" panose="020B0503020204020204" pitchFamily="34" charset="-122"/>
                <a:ea typeface="微软雅黑" panose="020B0503020204020204" pitchFamily="34" charset="-122"/>
                <a:cs typeface="微软雅黑" panose="020B0503020204020204" pitchFamily="34" charset="-122"/>
              </a:rPr>
              <a:t>见面课测试不设</a:t>
            </a:r>
            <a:r>
              <a:rPr lang="en-US" altLang="zh-CN" dirty="0">
                <a:solidFill>
                  <a:srgbClr val="27A98C"/>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dirty="0">
                <a:solidFill>
                  <a:srgbClr val="27A98C"/>
                </a:solidFill>
                <a:latin typeface="微软雅黑" panose="020B0503020204020204" pitchFamily="34" charset="-122"/>
                <a:ea typeface="微软雅黑" panose="020B0503020204020204" pitchFamily="34" charset="-122"/>
                <a:cs typeface="微软雅黑" panose="020B0503020204020204" pitchFamily="34" charset="-122"/>
              </a:rPr>
              <a:t>查看答案</a:t>
            </a:r>
            <a:r>
              <a:rPr lang="en-US" altLang="zh-CN" dirty="0">
                <a:solidFill>
                  <a:srgbClr val="27A98C"/>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dirty="0">
                <a:solidFill>
                  <a:srgbClr val="27A98C"/>
                </a:solidFill>
                <a:latin typeface="微软雅黑" panose="020B0503020204020204" pitchFamily="34" charset="-122"/>
                <a:ea typeface="微软雅黑" panose="020B0503020204020204" pitchFamily="34" charset="-122"/>
                <a:cs typeface="微软雅黑" panose="020B0503020204020204" pitchFamily="34" charset="-122"/>
              </a:rPr>
              <a:t>。</a:t>
            </a:r>
            <a:endParaRPr lang="en-US" altLang="zh-CN" dirty="0">
              <a:solidFill>
                <a:srgbClr val="27A98C"/>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endParaRPr lang="en-US" altLang="zh-CN" dirty="0">
              <a:solidFill>
                <a:srgbClr val="5A514A"/>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zh-CN" altLang="en-US" dirty="0">
                <a:solidFill>
                  <a:srgbClr val="27A98C"/>
                </a:solidFill>
                <a:latin typeface="微软雅黑" panose="020B0503020204020204" pitchFamily="34" charset="-122"/>
                <a:ea typeface="微软雅黑" panose="020B0503020204020204" pitchFamily="34" charset="-122"/>
                <a:cs typeface="微软雅黑" panose="020B0503020204020204" pitchFamily="34" charset="-122"/>
                <a:sym typeface="+mn-ea"/>
              </a:rPr>
              <a:t>有安排见面课学习的同学请注意，每次见面课可能由一个或是多个视频组成，需要完成全部视频观看才能获得全部分数；</a:t>
            </a:r>
            <a:endParaRPr lang="en-US" altLang="zh-CN" dirty="0">
              <a:solidFill>
                <a:srgbClr val="5A514A"/>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8" name="图片 7"/>
          <p:cNvPicPr/>
          <p:nvPr/>
        </p:nvPicPr>
        <p:blipFill>
          <a:blip r:embed="rId2" cstate="print">
            <a:extLst>
              <a:ext uri="{28A0092B-C50C-407E-A947-70E740481C1C}">
                <a14:useLocalDpi xmlns:a14="http://schemas.microsoft.com/office/drawing/2010/main" val="0"/>
              </a:ext>
            </a:extLst>
          </a:blip>
          <a:srcRect b="4888"/>
          <a:stretch>
            <a:fillRect/>
          </a:stretch>
        </p:blipFill>
        <p:spPr>
          <a:xfrm>
            <a:off x="2356090" y="1466288"/>
            <a:ext cx="2394635" cy="4415531"/>
          </a:xfrm>
          <a:prstGeom prst="rect">
            <a:avLst/>
          </a:prstGeom>
          <a:noFill/>
          <a:ln w="12700" cmpd="sng">
            <a:solidFill>
              <a:schemeClr val="accent6">
                <a:lumMod val="20000"/>
                <a:lumOff val="80000"/>
              </a:schemeClr>
            </a:solidFill>
            <a:prstDash val="solid"/>
          </a:ln>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12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1159"/>
                            </p:stCondLst>
                            <p:childTnLst>
                              <p:par>
                                <p:cTn id="9" presetID="47" presetClass="entr" presetSubtype="0"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192000" cy="6858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印品黑体" panose="00000500000000000000" pitchFamily="2" charset="-122"/>
              <a:ea typeface="印品黑体" panose="00000500000000000000" pitchFamily="2" charset="-122"/>
            </a:endParaRPr>
          </a:p>
        </p:txBody>
      </p:sp>
      <p:sp>
        <p:nvSpPr>
          <p:cNvPr id="5" name="矩形 4"/>
          <p:cNvSpPr/>
          <p:nvPr/>
        </p:nvSpPr>
        <p:spPr>
          <a:xfrm>
            <a:off x="443883" y="1162974"/>
            <a:ext cx="11283520" cy="5237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prstClr val="white"/>
              </a:solidFill>
              <a:effectLst/>
              <a:uLnTx/>
              <a:uFillTx/>
              <a:latin typeface="印品黑体" panose="00000500000000000000" pitchFamily="2" charset="-122"/>
              <a:ea typeface="印品黑体" panose="00000500000000000000" pitchFamily="2" charset="-122"/>
              <a:cs typeface="+mn-cs"/>
            </a:endParaRPr>
          </a:p>
        </p:txBody>
      </p:sp>
      <p:sp>
        <p:nvSpPr>
          <p:cNvPr id="7" name="文本框 6"/>
          <p:cNvSpPr txBox="1"/>
          <p:nvPr/>
        </p:nvSpPr>
        <p:spPr>
          <a:xfrm>
            <a:off x="363326" y="230144"/>
            <a:ext cx="6215309" cy="769441"/>
          </a:xfrm>
          <a:prstGeom prst="rect">
            <a:avLst/>
          </a:prstGeom>
          <a:noFill/>
        </p:spPr>
        <p:txBody>
          <a:bodyPr wrap="square" rtlCol="0">
            <a:spAutoFit/>
          </a:bodyPr>
          <a:lstStyle/>
          <a:p>
            <a:r>
              <a:rPr lang="en-US" altLang="zh-CN" sz="4400" b="1" dirty="0">
                <a:solidFill>
                  <a:schemeClr val="bg1"/>
                </a:solidFill>
                <a:latin typeface="微软雅黑" panose="020B0503020204020204" pitchFamily="34" charset="-122"/>
                <a:ea typeface="微软雅黑" panose="020B0503020204020204" pitchFamily="34" charset="-122"/>
              </a:rPr>
              <a:t>APP </a:t>
            </a:r>
            <a:r>
              <a:rPr lang="zh-CN" altLang="en-US" sz="4400" b="1" dirty="0">
                <a:solidFill>
                  <a:schemeClr val="bg1"/>
                </a:solidFill>
                <a:latin typeface="微软雅黑" panose="020B0503020204020204" pitchFamily="34" charset="-122"/>
                <a:ea typeface="微软雅黑" panose="020B0503020204020204" pitchFamily="34" charset="-122"/>
              </a:rPr>
              <a:t>操作方法</a:t>
            </a:r>
            <a:r>
              <a:rPr lang="en-US" altLang="zh-CN" sz="4400" b="1" dirty="0">
                <a:solidFill>
                  <a:schemeClr val="bg1"/>
                </a:solidFill>
                <a:latin typeface="微软雅黑" panose="020B0503020204020204" pitchFamily="34" charset="-122"/>
                <a:ea typeface="微软雅黑" panose="020B0503020204020204" pitchFamily="34" charset="-122"/>
              </a:rPr>
              <a:t>——</a:t>
            </a:r>
            <a:r>
              <a:rPr lang="zh-CN" altLang="en-US" sz="4400" b="1" dirty="0">
                <a:solidFill>
                  <a:schemeClr val="bg1"/>
                </a:solidFill>
                <a:latin typeface="微软雅黑" panose="020B0503020204020204" pitchFamily="34" charset="-122"/>
                <a:ea typeface="微软雅黑" panose="020B0503020204020204" pitchFamily="34" charset="-122"/>
              </a:rPr>
              <a:t>学习</a:t>
            </a:r>
            <a:endParaRPr lang="zh-CN" altLang="en-US" sz="4400" b="1" dirty="0">
              <a:solidFill>
                <a:schemeClr val="bg1"/>
              </a:solidFill>
              <a:latin typeface="微软雅黑" panose="020B0503020204020204" pitchFamily="34" charset="-122"/>
              <a:ea typeface="微软雅黑" panose="020B0503020204020204" pitchFamily="34" charset="-122"/>
            </a:endParaRPr>
          </a:p>
        </p:txBody>
      </p:sp>
      <p:pic>
        <p:nvPicPr>
          <p:cNvPr id="22" name="图片 2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9879866" y="215305"/>
            <a:ext cx="2079835" cy="1239745"/>
          </a:xfrm>
          <a:prstGeom prst="rect">
            <a:avLst/>
          </a:prstGeom>
        </p:spPr>
      </p:pic>
      <p:sp>
        <p:nvSpPr>
          <p:cNvPr id="6" name="矩形 5"/>
          <p:cNvSpPr/>
          <p:nvPr/>
        </p:nvSpPr>
        <p:spPr>
          <a:xfrm>
            <a:off x="5619808" y="1455050"/>
            <a:ext cx="5800627" cy="6417141"/>
          </a:xfrm>
          <a:prstGeom prst="rect">
            <a:avLst/>
          </a:prstGeom>
        </p:spPr>
        <p:txBody>
          <a:bodyPr wrap="square">
            <a:spAutoFit/>
          </a:bodyPr>
          <a:lstStyle/>
          <a:p>
            <a:pPr indent="457200">
              <a:lnSpc>
                <a:spcPct val="150000"/>
              </a:lnSpc>
            </a:pPr>
            <a:r>
              <a:rPr lang="zh-CN" altLang="zh-CN" sz="2000" dirty="0">
                <a:solidFill>
                  <a:srgbClr val="27A98C"/>
                </a:solidFill>
                <a:latin typeface="微软雅黑" panose="020B0503020204020204" pitchFamily="34" charset="-122"/>
                <a:ea typeface="微软雅黑" panose="020B0503020204020204" pitchFamily="34" charset="-122"/>
              </a:rPr>
              <a:t>【教程】</a:t>
            </a:r>
            <a:r>
              <a:rPr lang="zh-CN" altLang="zh-CN" sz="1600" dirty="0">
                <a:solidFill>
                  <a:srgbClr val="5A514A"/>
                </a:solidFill>
                <a:latin typeface="微软雅黑" panose="020B0503020204020204" pitchFamily="34" charset="-122"/>
                <a:ea typeface="微软雅黑" panose="020B0503020204020204" pitchFamily="34" charset="-122"/>
              </a:rPr>
              <a:t>下显示则为本课程的课程目录及对应的课程视频及每节视频的视频长度。</a:t>
            </a:r>
            <a:endParaRPr lang="en-US" altLang="zh-CN" sz="1600" dirty="0">
              <a:solidFill>
                <a:srgbClr val="5A514A"/>
              </a:solidFill>
              <a:latin typeface="微软雅黑" panose="020B0503020204020204" pitchFamily="34" charset="-122"/>
              <a:ea typeface="微软雅黑" panose="020B0503020204020204" pitchFamily="34" charset="-122"/>
            </a:endParaRPr>
          </a:p>
          <a:p>
            <a:pPr indent="457200">
              <a:lnSpc>
                <a:spcPct val="150000"/>
              </a:lnSpc>
            </a:pPr>
            <a:r>
              <a:rPr lang="zh-CN" altLang="zh-CN" sz="1600" dirty="0">
                <a:solidFill>
                  <a:srgbClr val="5A514A"/>
                </a:solidFill>
                <a:latin typeface="微软雅黑" panose="020B0503020204020204" pitchFamily="34" charset="-122"/>
                <a:ea typeface="微软雅黑" panose="020B0503020204020204" pitchFamily="34" charset="-122"/>
              </a:rPr>
              <a:t>智慧树视频学习进度是根据学生的累计观看时间来计算的，拖拽播放进度条是无法累计观看时间的，请认真观看视频。</a:t>
            </a:r>
            <a:endParaRPr lang="en-US" altLang="zh-CN" sz="1600" dirty="0">
              <a:solidFill>
                <a:srgbClr val="5A514A"/>
              </a:solidFill>
              <a:latin typeface="微软雅黑" panose="020B0503020204020204" pitchFamily="34" charset="-122"/>
              <a:ea typeface="微软雅黑" panose="020B0503020204020204" pitchFamily="34" charset="-122"/>
            </a:endParaRPr>
          </a:p>
          <a:p>
            <a:pPr indent="457200">
              <a:lnSpc>
                <a:spcPct val="150000"/>
              </a:lnSpc>
            </a:pPr>
            <a:r>
              <a:rPr lang="zh-CN" altLang="zh-CN" sz="1600" dirty="0">
                <a:solidFill>
                  <a:srgbClr val="5A514A"/>
                </a:solidFill>
                <a:latin typeface="微软雅黑" panose="020B0503020204020204" pitchFamily="34" charset="-122"/>
                <a:ea typeface="微软雅黑" panose="020B0503020204020204" pitchFamily="34" charset="-122"/>
              </a:rPr>
              <a:t>当前视频观看完毕后，请手动切换至下一个小节进行播放，已完成的小节前方会出现打勾的标志，此时您可以获得该节视频的学习进度。若未显示打勾的标志，则说明该节视频还未完整观看完毕，请继续观看。</a:t>
            </a:r>
            <a:endParaRPr lang="en-US" altLang="zh-CN" sz="1600" dirty="0">
              <a:solidFill>
                <a:srgbClr val="5A514A"/>
              </a:solidFill>
              <a:latin typeface="微软雅黑" panose="020B0503020204020204" pitchFamily="34" charset="-122"/>
              <a:ea typeface="微软雅黑" panose="020B0503020204020204" pitchFamily="34" charset="-122"/>
            </a:endParaRPr>
          </a:p>
          <a:p>
            <a:pPr indent="457200">
              <a:lnSpc>
                <a:spcPct val="150000"/>
              </a:lnSpc>
            </a:pPr>
            <a:r>
              <a:rPr lang="zh-CN" altLang="zh-CN" sz="1600" dirty="0">
                <a:solidFill>
                  <a:srgbClr val="5A514A"/>
                </a:solidFill>
                <a:latin typeface="微软雅黑" panose="020B0503020204020204" pitchFamily="34" charset="-122"/>
                <a:ea typeface="微软雅黑" panose="020B0503020204020204" pitchFamily="34" charset="-122"/>
              </a:rPr>
              <a:t>如果在观看视频时出现卡顿，可在全屏模式下播放器底部右下角切换来调整清晰度。也可以先下载教程视频，下载后可离线（非联网状态）观看视频，等到下次联网时会自动提交离线进度。已下载成功的视频会在【教程】列表中有标识。</a:t>
            </a:r>
            <a:endParaRPr lang="zh-CN" altLang="zh-CN" sz="1600" dirty="0">
              <a:solidFill>
                <a:srgbClr val="5A514A"/>
              </a:solidFill>
              <a:latin typeface="微软雅黑" panose="020B0503020204020204" pitchFamily="34" charset="-122"/>
              <a:ea typeface="微软雅黑" panose="020B0503020204020204" pitchFamily="34" charset="-122"/>
            </a:endParaRPr>
          </a:p>
          <a:p>
            <a:pPr indent="457200">
              <a:lnSpc>
                <a:spcPct val="150000"/>
              </a:lnSpc>
            </a:pPr>
            <a:endParaRPr lang="en-US" altLang="zh-CN" sz="1600" dirty="0">
              <a:solidFill>
                <a:srgbClr val="5A514A"/>
              </a:solidFill>
              <a:latin typeface="微软雅黑" panose="020B0503020204020204" pitchFamily="34" charset="-122"/>
              <a:ea typeface="微软雅黑" panose="020B0503020204020204" pitchFamily="34" charset="-122"/>
            </a:endParaRPr>
          </a:p>
          <a:p>
            <a:endParaRPr lang="zh-CN" altLang="zh-CN" sz="1600" dirty="0">
              <a:solidFill>
                <a:srgbClr val="5A514A"/>
              </a:solidFill>
              <a:latin typeface="微软雅黑" panose="020B0503020204020204" pitchFamily="34" charset="-122"/>
              <a:ea typeface="微软雅黑" panose="020B0503020204020204" pitchFamily="34" charset="-122"/>
            </a:endParaRPr>
          </a:p>
          <a:p>
            <a:endParaRPr lang="zh-CN" altLang="zh-CN" sz="1600" dirty="0">
              <a:solidFill>
                <a:srgbClr val="5A514A"/>
              </a:solidFill>
              <a:latin typeface="微软雅黑" panose="020B0503020204020204" pitchFamily="34" charset="-122"/>
              <a:ea typeface="微软雅黑" panose="020B0503020204020204" pitchFamily="34" charset="-122"/>
            </a:endParaRPr>
          </a:p>
          <a:p>
            <a:endParaRPr lang="zh-CN" altLang="zh-CN" sz="1600" dirty="0">
              <a:solidFill>
                <a:srgbClr val="5A514A"/>
              </a:solidFill>
              <a:latin typeface="微软雅黑" panose="020B0503020204020204" pitchFamily="34" charset="-122"/>
              <a:ea typeface="微软雅黑" panose="020B0503020204020204" pitchFamily="34" charset="-122"/>
            </a:endParaRPr>
          </a:p>
          <a:p>
            <a:endParaRPr lang="zh-CN" altLang="zh-CN" sz="1600" dirty="0">
              <a:solidFill>
                <a:srgbClr val="5A514A"/>
              </a:solidFill>
              <a:latin typeface="微软雅黑" panose="020B0503020204020204" pitchFamily="34" charset="-122"/>
              <a:ea typeface="微软雅黑" panose="020B0503020204020204" pitchFamily="34" charset="-122"/>
            </a:endParaRPr>
          </a:p>
          <a:p>
            <a:endParaRPr lang="zh-CN" altLang="zh-CN" sz="1600" dirty="0">
              <a:solidFill>
                <a:srgbClr val="5A514A"/>
              </a:solidFill>
              <a:latin typeface="微软雅黑" panose="020B0503020204020204" pitchFamily="34" charset="-122"/>
              <a:ea typeface="微软雅黑" panose="020B0503020204020204" pitchFamily="34" charset="-122"/>
            </a:endParaRPr>
          </a:p>
        </p:txBody>
      </p:sp>
      <p:pic>
        <p:nvPicPr>
          <p:cNvPr id="8" name="图片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03426" y="1567148"/>
            <a:ext cx="2469152" cy="4429476"/>
          </a:xfrm>
          <a:prstGeom prst="rect">
            <a:avLst/>
          </a:prstGeom>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12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1159"/>
                            </p:stCondLst>
                            <p:childTnLst>
                              <p:par>
                                <p:cTn id="9" presetID="47" presetClass="entr" presetSubtype="0"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192000" cy="6858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印品黑体" panose="00000500000000000000" pitchFamily="2" charset="-122"/>
              <a:ea typeface="印品黑体" panose="00000500000000000000" pitchFamily="2" charset="-122"/>
            </a:endParaRPr>
          </a:p>
        </p:txBody>
      </p:sp>
      <p:sp>
        <p:nvSpPr>
          <p:cNvPr id="5" name="矩形 4"/>
          <p:cNvSpPr/>
          <p:nvPr/>
        </p:nvSpPr>
        <p:spPr>
          <a:xfrm>
            <a:off x="443883" y="1162974"/>
            <a:ext cx="11283520" cy="5237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prstClr val="white"/>
              </a:solidFill>
              <a:effectLst/>
              <a:uLnTx/>
              <a:uFillTx/>
              <a:latin typeface="印品黑体" panose="00000500000000000000" pitchFamily="2" charset="-122"/>
              <a:ea typeface="印品黑体" panose="00000500000000000000" pitchFamily="2" charset="-122"/>
              <a:cs typeface="+mn-cs"/>
            </a:endParaRPr>
          </a:p>
        </p:txBody>
      </p:sp>
      <p:sp>
        <p:nvSpPr>
          <p:cNvPr id="7" name="文本框 6"/>
          <p:cNvSpPr txBox="1"/>
          <p:nvPr/>
        </p:nvSpPr>
        <p:spPr>
          <a:xfrm>
            <a:off x="363326" y="230144"/>
            <a:ext cx="6215309" cy="769441"/>
          </a:xfrm>
          <a:prstGeom prst="rect">
            <a:avLst/>
          </a:prstGeom>
          <a:noFill/>
        </p:spPr>
        <p:txBody>
          <a:bodyPr wrap="square" rtlCol="0">
            <a:spAutoFit/>
          </a:bodyPr>
          <a:lstStyle/>
          <a:p>
            <a:r>
              <a:rPr lang="en-US" altLang="zh-CN" sz="4400" b="1" dirty="0">
                <a:solidFill>
                  <a:schemeClr val="bg1"/>
                </a:solidFill>
                <a:latin typeface="微软雅黑" panose="020B0503020204020204" pitchFamily="34" charset="-122"/>
                <a:ea typeface="微软雅黑" panose="020B0503020204020204" pitchFamily="34" charset="-122"/>
              </a:rPr>
              <a:t>APP </a:t>
            </a:r>
            <a:r>
              <a:rPr lang="zh-CN" altLang="en-US" sz="4400" b="1" dirty="0">
                <a:solidFill>
                  <a:schemeClr val="bg1"/>
                </a:solidFill>
                <a:latin typeface="微软雅黑" panose="020B0503020204020204" pitchFamily="34" charset="-122"/>
                <a:ea typeface="微软雅黑" panose="020B0503020204020204" pitchFamily="34" charset="-122"/>
              </a:rPr>
              <a:t>操作方法</a:t>
            </a:r>
            <a:r>
              <a:rPr lang="en-US" altLang="zh-CN" sz="4400" b="1" dirty="0">
                <a:solidFill>
                  <a:schemeClr val="bg1"/>
                </a:solidFill>
                <a:latin typeface="微软雅黑" panose="020B0503020204020204" pitchFamily="34" charset="-122"/>
                <a:ea typeface="微软雅黑" panose="020B0503020204020204" pitchFamily="34" charset="-122"/>
              </a:rPr>
              <a:t>——</a:t>
            </a:r>
            <a:r>
              <a:rPr lang="zh-CN" altLang="en-US" sz="4400" b="1" dirty="0">
                <a:solidFill>
                  <a:schemeClr val="bg1"/>
                </a:solidFill>
                <a:latin typeface="微软雅黑" panose="020B0503020204020204" pitchFamily="34" charset="-122"/>
                <a:ea typeface="微软雅黑" panose="020B0503020204020204" pitchFamily="34" charset="-122"/>
              </a:rPr>
              <a:t>学习</a:t>
            </a:r>
            <a:endParaRPr lang="zh-CN" altLang="en-US" sz="4400" b="1" dirty="0">
              <a:solidFill>
                <a:schemeClr val="bg1"/>
              </a:solidFill>
              <a:latin typeface="微软雅黑" panose="020B0503020204020204" pitchFamily="34" charset="-122"/>
              <a:ea typeface="微软雅黑" panose="020B0503020204020204" pitchFamily="34" charset="-122"/>
            </a:endParaRPr>
          </a:p>
        </p:txBody>
      </p:sp>
      <p:pic>
        <p:nvPicPr>
          <p:cNvPr id="22" name="图片 2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9879866" y="215305"/>
            <a:ext cx="2079835" cy="1239745"/>
          </a:xfrm>
          <a:prstGeom prst="rect">
            <a:avLst/>
          </a:prstGeom>
        </p:spPr>
      </p:pic>
      <p:sp>
        <p:nvSpPr>
          <p:cNvPr id="6" name="矩形 5"/>
          <p:cNvSpPr/>
          <p:nvPr/>
        </p:nvSpPr>
        <p:spPr>
          <a:xfrm>
            <a:off x="5388888" y="1534079"/>
            <a:ext cx="6096000" cy="4626610"/>
          </a:xfrm>
          <a:prstGeom prst="rect">
            <a:avLst/>
          </a:prstGeom>
        </p:spPr>
        <p:txBody>
          <a:bodyPr>
            <a:spAutoFit/>
          </a:bodyPr>
          <a:lstStyle/>
          <a:p>
            <a:pPr marL="228600" indent="266700"/>
            <a:r>
              <a:rPr lang="en-US" altLang="zh-CN" sz="1600" dirty="0">
                <a:solidFill>
                  <a:srgbClr val="27A98C"/>
                </a:solidFill>
                <a:latin typeface="微软雅黑" panose="020B0503020204020204" pitchFamily="34" charset="-122"/>
                <a:ea typeface="微软雅黑" panose="020B0503020204020204" pitchFamily="34" charset="-122"/>
                <a:cs typeface="微软雅黑" panose="020B0503020204020204" pitchFamily="34" charset="-122"/>
                <a:sym typeface="+mn-lt"/>
              </a:rPr>
              <a:t>【</a:t>
            </a:r>
            <a:r>
              <a:rPr lang="zh-CN" altLang="en-US" sz="1600" dirty="0">
                <a:solidFill>
                  <a:srgbClr val="27A98C"/>
                </a:solidFill>
                <a:latin typeface="微软雅黑" panose="020B0503020204020204" pitchFamily="34" charset="-122"/>
                <a:ea typeface="微软雅黑" panose="020B0503020204020204" pitchFamily="34" charset="-122"/>
                <a:cs typeface="微软雅黑" panose="020B0503020204020204" pitchFamily="34" charset="-122"/>
                <a:sym typeface="+mn-lt"/>
              </a:rPr>
              <a:t>作业考试</a:t>
            </a:r>
            <a:r>
              <a:rPr lang="en-US" altLang="zh-CN" sz="1600" dirty="0">
                <a:solidFill>
                  <a:srgbClr val="27A98C"/>
                </a:solidFill>
                <a:latin typeface="微软雅黑" panose="020B0503020204020204" pitchFamily="34" charset="-122"/>
                <a:ea typeface="微软雅黑" panose="020B0503020204020204" pitchFamily="34" charset="-122"/>
                <a:cs typeface="微软雅黑" panose="020B0503020204020204" pitchFamily="34" charset="-122"/>
                <a:sym typeface="+mn-lt"/>
              </a:rPr>
              <a:t>】</a:t>
            </a:r>
            <a:r>
              <a:rPr lang="zh-CN" altLang="en-US" sz="1600" dirty="0">
                <a:solidFill>
                  <a:srgbClr val="27A98C"/>
                </a:solidFill>
                <a:latin typeface="微软雅黑" panose="020B0503020204020204" pitchFamily="34" charset="-122"/>
                <a:ea typeface="微软雅黑" panose="020B0503020204020204" pitchFamily="34" charset="-122"/>
                <a:cs typeface="微软雅黑" panose="020B0503020204020204" pitchFamily="34" charset="-122"/>
                <a:sym typeface="+mn-lt"/>
              </a:rPr>
              <a:t>模块</a:t>
            </a:r>
            <a:endParaRPr lang="en-US" altLang="zh-CN" sz="1600" dirty="0">
              <a:solidFill>
                <a:srgbClr val="27A98C"/>
              </a:solidFill>
              <a:latin typeface="微软雅黑" panose="020B0503020204020204" pitchFamily="34" charset="-122"/>
              <a:ea typeface="微软雅黑" panose="020B0503020204020204" pitchFamily="34" charset="-122"/>
              <a:cs typeface="微软雅黑" panose="020B0503020204020204" pitchFamily="34" charset="-122"/>
              <a:sym typeface="+mn-lt"/>
            </a:endParaRPr>
          </a:p>
          <a:p>
            <a:pPr indent="266700">
              <a:lnSpc>
                <a:spcPct val="130000"/>
              </a:lnSpc>
              <a:spcBef>
                <a:spcPts val="1000"/>
              </a:spcBef>
              <a:defRPr/>
            </a:pPr>
            <a:r>
              <a:rPr lang="zh-CN" altLang="zh-CN" sz="1600" dirty="0">
                <a:solidFill>
                  <a:srgbClr val="5A514A"/>
                </a:solidFill>
                <a:latin typeface="微软雅黑" panose="020B0503020204020204" pitchFamily="34" charset="-122"/>
                <a:ea typeface="微软雅黑" panose="020B0503020204020204" pitchFamily="34" charset="-122"/>
                <a:cs typeface="微软雅黑" panose="020B0503020204020204" pitchFamily="34" charset="-122"/>
              </a:rPr>
              <a:t>点击</a:t>
            </a:r>
            <a:r>
              <a:rPr lang="zh-CN" altLang="zh-CN" sz="1600" dirty="0">
                <a:solidFill>
                  <a:srgbClr val="27A98C"/>
                </a:solidFill>
                <a:latin typeface="微软雅黑" panose="020B0503020204020204" pitchFamily="34" charset="-122"/>
                <a:ea typeface="微软雅黑" panose="020B0503020204020204" pitchFamily="34" charset="-122"/>
                <a:cs typeface="微软雅黑" panose="020B0503020204020204" pitchFamily="34" charset="-122"/>
              </a:rPr>
              <a:t>【学习】</a:t>
            </a:r>
            <a:r>
              <a:rPr lang="zh-CN" altLang="zh-CN" sz="1600" dirty="0">
                <a:solidFill>
                  <a:srgbClr val="5A514A"/>
                </a:solidFill>
                <a:latin typeface="微软雅黑" panose="020B0503020204020204" pitchFamily="34" charset="-122"/>
                <a:ea typeface="微软雅黑" panose="020B0503020204020204" pitchFamily="34" charset="-122"/>
                <a:cs typeface="微软雅黑" panose="020B0503020204020204" pitchFamily="34" charset="-122"/>
              </a:rPr>
              <a:t>模块下课程卡片的</a:t>
            </a:r>
            <a:r>
              <a:rPr lang="zh-CN" altLang="zh-CN" sz="1600" dirty="0">
                <a:solidFill>
                  <a:srgbClr val="27A98C"/>
                </a:solidFill>
                <a:latin typeface="微软雅黑" panose="020B0503020204020204" pitchFamily="34" charset="-122"/>
                <a:ea typeface="微软雅黑" panose="020B0503020204020204" pitchFamily="34" charset="-122"/>
                <a:cs typeface="微软雅黑" panose="020B0503020204020204" pitchFamily="34" charset="-122"/>
              </a:rPr>
              <a:t>【作业考试】</a:t>
            </a:r>
            <a:r>
              <a:rPr lang="zh-CN" altLang="zh-CN" sz="1600" dirty="0">
                <a:solidFill>
                  <a:srgbClr val="5A514A"/>
                </a:solidFill>
                <a:latin typeface="微软雅黑" panose="020B0503020204020204" pitchFamily="34" charset="-122"/>
                <a:ea typeface="微软雅黑" panose="020B0503020204020204" pitchFamily="34" charset="-122"/>
                <a:cs typeface="微软雅黑" panose="020B0503020204020204" pitchFamily="34" charset="-122"/>
              </a:rPr>
              <a:t>入口，进入作业考试</a:t>
            </a:r>
            <a:r>
              <a:rPr lang="zh-CN" altLang="zh-CN" sz="1600" dirty="0">
                <a:solidFill>
                  <a:srgbClr val="27A98C"/>
                </a:solidFill>
                <a:latin typeface="微软雅黑" panose="020B0503020204020204" pitchFamily="34" charset="-122"/>
                <a:ea typeface="微软雅黑" panose="020B0503020204020204" pitchFamily="34" charset="-122"/>
                <a:cs typeface="微软雅黑" panose="020B0503020204020204" pitchFamily="34" charset="-122"/>
              </a:rPr>
              <a:t>【未上交】</a:t>
            </a:r>
            <a:r>
              <a:rPr lang="zh-CN" altLang="zh-CN" sz="1600" dirty="0">
                <a:solidFill>
                  <a:srgbClr val="5A514A"/>
                </a:solidFill>
                <a:latin typeface="微软雅黑" panose="020B0503020204020204" pitchFamily="34" charset="-122"/>
                <a:ea typeface="微软雅黑" panose="020B0503020204020204" pitchFamily="34" charset="-122"/>
                <a:cs typeface="微软雅黑" panose="020B0503020204020204" pitchFamily="34" charset="-122"/>
              </a:rPr>
              <a:t>列表</a:t>
            </a:r>
            <a:endParaRPr lang="en-US" altLang="zh-CN" sz="1600" dirty="0">
              <a:solidFill>
                <a:srgbClr val="5A514A"/>
              </a:solidFill>
              <a:latin typeface="微软雅黑" panose="020B0503020204020204" pitchFamily="34" charset="-122"/>
              <a:ea typeface="微软雅黑" panose="020B0503020204020204" pitchFamily="34" charset="-122"/>
              <a:cs typeface="微软雅黑" panose="020B0503020204020204" pitchFamily="34" charset="-122"/>
            </a:endParaRPr>
          </a:p>
          <a:p>
            <a:pPr indent="266700">
              <a:lnSpc>
                <a:spcPct val="130000"/>
              </a:lnSpc>
              <a:spcBef>
                <a:spcPts val="1000"/>
              </a:spcBef>
              <a:defRPr/>
            </a:pPr>
            <a:r>
              <a:rPr lang="zh-CN" altLang="en-US" sz="1600" dirty="0">
                <a:solidFill>
                  <a:srgbClr val="5A514A"/>
                </a:solidFill>
                <a:latin typeface="微软雅黑" panose="020B0503020204020204" pitchFamily="34" charset="-122"/>
                <a:ea typeface="微软雅黑" panose="020B0503020204020204" pitchFamily="34" charset="-122"/>
                <a:cs typeface="微软雅黑" panose="020B0503020204020204" pitchFamily="34" charset="-122"/>
              </a:rPr>
              <a:t>每个章节都有章测试，</a:t>
            </a:r>
            <a:r>
              <a:rPr lang="zh-CN" altLang="zh-CN" sz="1600" dirty="0">
                <a:solidFill>
                  <a:srgbClr val="5A514A"/>
                </a:solidFill>
                <a:latin typeface="微软雅黑" panose="020B0503020204020204" pitchFamily="34" charset="-122"/>
                <a:ea typeface="微软雅黑" panose="020B0503020204020204" pitchFamily="34" charset="-122"/>
                <a:cs typeface="微软雅黑" panose="020B0503020204020204" pitchFamily="34" charset="-122"/>
              </a:rPr>
              <a:t>超过课程学习时间，章测试将无法提交，请注意章测试的截止时间。</a:t>
            </a:r>
            <a:endParaRPr lang="en-US" altLang="zh-CN" sz="1600" dirty="0">
              <a:solidFill>
                <a:srgbClr val="5A514A"/>
              </a:solidFill>
              <a:latin typeface="微软雅黑" panose="020B0503020204020204" pitchFamily="34" charset="-122"/>
              <a:ea typeface="微软雅黑" panose="020B0503020204020204" pitchFamily="34" charset="-122"/>
              <a:cs typeface="微软雅黑" panose="020B0503020204020204" pitchFamily="34" charset="-122"/>
            </a:endParaRPr>
          </a:p>
          <a:p>
            <a:pPr indent="266700">
              <a:lnSpc>
                <a:spcPct val="130000"/>
              </a:lnSpc>
              <a:spcBef>
                <a:spcPts val="1000"/>
              </a:spcBef>
              <a:defRPr/>
            </a:pPr>
            <a:r>
              <a:rPr lang="zh-CN" altLang="en-US" sz="1600" dirty="0">
                <a:solidFill>
                  <a:srgbClr val="5A514A"/>
                </a:solidFill>
                <a:latin typeface="微软雅黑" panose="020B0503020204020204" pitchFamily="34" charset="-122"/>
                <a:ea typeface="微软雅黑" panose="020B0503020204020204" pitchFamily="34" charset="-122"/>
                <a:cs typeface="微软雅黑" panose="020B0503020204020204" pitchFamily="34" charset="-122"/>
              </a:rPr>
              <a:t>期末考试</a:t>
            </a:r>
            <a:r>
              <a:rPr lang="zh-CN" altLang="zh-CN" sz="1600" dirty="0">
                <a:solidFill>
                  <a:srgbClr val="5A514A"/>
                </a:solidFill>
                <a:latin typeface="微软雅黑" panose="020B0503020204020204" pitchFamily="34" charset="-122"/>
                <a:ea typeface="微软雅黑" panose="020B0503020204020204" pitchFamily="34" charset="-122"/>
                <a:cs typeface="微软雅黑" panose="020B0503020204020204" pitchFamily="34" charset="-122"/>
              </a:rPr>
              <a:t>有相应的开放及截止时间，考试开放之时，也就是学习结束之时，即除了考试，其他任何学习相关的内容均不再计分。</a:t>
            </a:r>
            <a:endParaRPr lang="en-US" altLang="zh-CN" sz="1600" dirty="0">
              <a:solidFill>
                <a:srgbClr val="5A514A"/>
              </a:solidFill>
              <a:latin typeface="微软雅黑" panose="020B0503020204020204" pitchFamily="34" charset="-122"/>
              <a:ea typeface="微软雅黑" panose="020B0503020204020204" pitchFamily="34" charset="-122"/>
              <a:cs typeface="微软雅黑" panose="020B0503020204020204" pitchFamily="34" charset="-122"/>
            </a:endParaRPr>
          </a:p>
          <a:p>
            <a:pPr indent="266700">
              <a:lnSpc>
                <a:spcPct val="130000"/>
              </a:lnSpc>
              <a:spcBef>
                <a:spcPts val="1000"/>
              </a:spcBef>
              <a:defRPr/>
            </a:pPr>
            <a:r>
              <a:rPr lang="zh-CN" altLang="zh-CN" sz="1600" dirty="0">
                <a:solidFill>
                  <a:srgbClr val="5A514A"/>
                </a:solidFill>
                <a:latin typeface="微软雅黑" panose="020B0503020204020204" pitchFamily="34" charset="-122"/>
                <a:ea typeface="微软雅黑" panose="020B0503020204020204" pitchFamily="34" charset="-122"/>
                <a:cs typeface="微软雅黑" panose="020B0503020204020204" pitchFamily="34" charset="-122"/>
              </a:rPr>
              <a:t>考试都是有时间限制的，不要抱着“看一看”的心理去打开考试，试卷打开后，即使关闭</a:t>
            </a:r>
            <a:r>
              <a:rPr lang="en-US" altLang="zh-CN" sz="1600" dirty="0">
                <a:solidFill>
                  <a:srgbClr val="5A514A"/>
                </a:solidFill>
                <a:latin typeface="微软雅黑" panose="020B0503020204020204" pitchFamily="34" charset="-122"/>
                <a:ea typeface="微软雅黑" panose="020B0503020204020204" pitchFamily="34" charset="-122"/>
                <a:cs typeface="微软雅黑" panose="020B0503020204020204" pitchFamily="34" charset="-122"/>
              </a:rPr>
              <a:t>APP</a:t>
            </a:r>
            <a:r>
              <a:rPr lang="zh-CN" altLang="zh-CN" sz="1600" dirty="0">
                <a:solidFill>
                  <a:srgbClr val="5A514A"/>
                </a:solidFill>
                <a:latin typeface="微软雅黑" panose="020B0503020204020204" pitchFamily="34" charset="-122"/>
                <a:ea typeface="微软雅黑" panose="020B0503020204020204" pitchFamily="34" charset="-122"/>
                <a:cs typeface="微软雅黑" panose="020B0503020204020204" pitchFamily="34" charset="-122"/>
              </a:rPr>
              <a:t>，时间仍会继续计时，一旦考试时限到了，试卷将会被系统自动提交。</a:t>
            </a:r>
            <a:endParaRPr lang="en-US" altLang="zh-CN" sz="1600" dirty="0">
              <a:solidFill>
                <a:srgbClr val="5A514A"/>
              </a:solidFill>
              <a:latin typeface="微软雅黑" panose="020B0503020204020204" pitchFamily="34" charset="-122"/>
              <a:ea typeface="微软雅黑" panose="020B0503020204020204" pitchFamily="34" charset="-122"/>
              <a:cs typeface="微软雅黑" panose="020B0503020204020204" pitchFamily="34" charset="-122"/>
            </a:endParaRPr>
          </a:p>
          <a:p>
            <a:pPr indent="266700">
              <a:lnSpc>
                <a:spcPct val="130000"/>
              </a:lnSpc>
              <a:spcBef>
                <a:spcPts val="1000"/>
              </a:spcBef>
              <a:defRPr/>
            </a:pPr>
            <a:endParaRPr lang="zh-CN" altLang="zh-CN" sz="1600" dirty="0">
              <a:solidFill>
                <a:srgbClr val="27A98C"/>
              </a:solidFill>
              <a:latin typeface="微软雅黑" panose="020B0503020204020204" pitchFamily="34" charset="-122"/>
              <a:ea typeface="微软雅黑" panose="020B0503020204020204" pitchFamily="34" charset="-122"/>
              <a:cs typeface="微软雅黑" panose="020B0503020204020204" pitchFamily="34" charset="-122"/>
            </a:endParaRPr>
          </a:p>
          <a:p>
            <a:pPr indent="266700">
              <a:lnSpc>
                <a:spcPct val="130000"/>
              </a:lnSpc>
              <a:spcBef>
                <a:spcPts val="1000"/>
              </a:spcBef>
              <a:defRPr/>
            </a:pPr>
            <a:endParaRPr lang="zh-CN" altLang="zh-CN" sz="1600" dirty="0">
              <a:solidFill>
                <a:srgbClr val="5A514A"/>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8" name="图片 7"/>
          <p:cNvPicPr/>
          <p:nvPr/>
        </p:nvPicPr>
        <p:blipFill>
          <a:blip r:embed="rId2" cstate="print">
            <a:extLst>
              <a:ext uri="{28A0092B-C50C-407E-A947-70E740481C1C}">
                <a14:useLocalDpi xmlns:a14="http://schemas.microsoft.com/office/drawing/2010/main" val="0"/>
              </a:ext>
            </a:extLst>
          </a:blip>
          <a:srcRect b="4888"/>
          <a:stretch>
            <a:fillRect/>
          </a:stretch>
        </p:blipFill>
        <p:spPr>
          <a:xfrm>
            <a:off x="2072005" y="1624614"/>
            <a:ext cx="2398384" cy="4335496"/>
          </a:xfrm>
          <a:prstGeom prst="rect">
            <a:avLst/>
          </a:prstGeom>
          <a:noFill/>
          <a:ln w="12700" cmpd="sng">
            <a:solidFill>
              <a:schemeClr val="accent6">
                <a:lumMod val="20000"/>
                <a:lumOff val="80000"/>
              </a:schemeClr>
            </a:solidFill>
            <a:prstDash val="solid"/>
          </a:ln>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12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1159"/>
                            </p:stCondLst>
                            <p:childTnLst>
                              <p:par>
                                <p:cTn id="9" presetID="47" presetClass="entr" presetSubtype="0"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192000" cy="6858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印品黑体" panose="00000500000000000000" pitchFamily="2" charset="-122"/>
              <a:ea typeface="印品黑体" panose="00000500000000000000" pitchFamily="2" charset="-122"/>
            </a:endParaRPr>
          </a:p>
        </p:txBody>
      </p:sp>
      <p:sp>
        <p:nvSpPr>
          <p:cNvPr id="5" name="矩形 4"/>
          <p:cNvSpPr/>
          <p:nvPr/>
        </p:nvSpPr>
        <p:spPr>
          <a:xfrm>
            <a:off x="443883" y="1162974"/>
            <a:ext cx="11283520" cy="5237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prstClr val="white"/>
              </a:solidFill>
              <a:effectLst/>
              <a:uLnTx/>
              <a:uFillTx/>
              <a:latin typeface="印品黑体" panose="00000500000000000000" pitchFamily="2" charset="-122"/>
              <a:ea typeface="印品黑体" panose="00000500000000000000" pitchFamily="2" charset="-122"/>
              <a:cs typeface="+mn-cs"/>
            </a:endParaRPr>
          </a:p>
        </p:txBody>
      </p:sp>
      <p:sp>
        <p:nvSpPr>
          <p:cNvPr id="7" name="文本框 6"/>
          <p:cNvSpPr txBox="1"/>
          <p:nvPr/>
        </p:nvSpPr>
        <p:spPr>
          <a:xfrm>
            <a:off x="363326" y="230144"/>
            <a:ext cx="6215309" cy="769441"/>
          </a:xfrm>
          <a:prstGeom prst="rect">
            <a:avLst/>
          </a:prstGeom>
          <a:noFill/>
        </p:spPr>
        <p:txBody>
          <a:bodyPr wrap="square" rtlCol="0">
            <a:spAutoFit/>
          </a:bodyPr>
          <a:lstStyle/>
          <a:p>
            <a:r>
              <a:rPr lang="en-US" altLang="zh-CN" sz="4400" b="1" dirty="0">
                <a:solidFill>
                  <a:schemeClr val="bg1"/>
                </a:solidFill>
                <a:latin typeface="微软雅黑" panose="020B0503020204020204" pitchFamily="34" charset="-122"/>
                <a:ea typeface="微软雅黑" panose="020B0503020204020204" pitchFamily="34" charset="-122"/>
              </a:rPr>
              <a:t>APP </a:t>
            </a:r>
            <a:r>
              <a:rPr lang="zh-CN" altLang="en-US" sz="4400" b="1" dirty="0">
                <a:solidFill>
                  <a:schemeClr val="bg1"/>
                </a:solidFill>
                <a:latin typeface="微软雅黑" panose="020B0503020204020204" pitchFamily="34" charset="-122"/>
                <a:ea typeface="微软雅黑" panose="020B0503020204020204" pitchFamily="34" charset="-122"/>
              </a:rPr>
              <a:t>操作方法</a:t>
            </a:r>
            <a:r>
              <a:rPr lang="en-US" altLang="zh-CN" sz="4400" b="1" dirty="0">
                <a:solidFill>
                  <a:schemeClr val="bg1"/>
                </a:solidFill>
                <a:latin typeface="微软雅黑" panose="020B0503020204020204" pitchFamily="34" charset="-122"/>
                <a:ea typeface="微软雅黑" panose="020B0503020204020204" pitchFamily="34" charset="-122"/>
              </a:rPr>
              <a:t>——</a:t>
            </a:r>
            <a:r>
              <a:rPr lang="zh-CN" altLang="en-US" sz="4400" b="1" dirty="0">
                <a:solidFill>
                  <a:schemeClr val="bg1"/>
                </a:solidFill>
                <a:latin typeface="微软雅黑" panose="020B0503020204020204" pitchFamily="34" charset="-122"/>
                <a:ea typeface="微软雅黑" panose="020B0503020204020204" pitchFamily="34" charset="-122"/>
              </a:rPr>
              <a:t>学习</a:t>
            </a:r>
            <a:endParaRPr lang="zh-CN" altLang="en-US" sz="4400" b="1" dirty="0">
              <a:solidFill>
                <a:schemeClr val="bg1"/>
              </a:solidFill>
              <a:latin typeface="微软雅黑" panose="020B0503020204020204" pitchFamily="34" charset="-122"/>
              <a:ea typeface="微软雅黑" panose="020B0503020204020204" pitchFamily="34" charset="-122"/>
            </a:endParaRPr>
          </a:p>
        </p:txBody>
      </p:sp>
      <p:pic>
        <p:nvPicPr>
          <p:cNvPr id="22" name="图片 2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9879866" y="215305"/>
            <a:ext cx="2079835" cy="1239745"/>
          </a:xfrm>
          <a:prstGeom prst="rect">
            <a:avLst/>
          </a:prstGeom>
        </p:spPr>
      </p:pic>
      <p:sp>
        <p:nvSpPr>
          <p:cNvPr id="6" name="矩形 5"/>
          <p:cNvSpPr/>
          <p:nvPr/>
        </p:nvSpPr>
        <p:spPr>
          <a:xfrm>
            <a:off x="5329562" y="1685194"/>
            <a:ext cx="6096000" cy="2159374"/>
          </a:xfrm>
          <a:prstGeom prst="rect">
            <a:avLst/>
          </a:prstGeom>
        </p:spPr>
        <p:txBody>
          <a:bodyPr>
            <a:spAutoFit/>
          </a:bodyPr>
          <a:lstStyle/>
          <a:p>
            <a:pPr marL="228600" indent="266700"/>
            <a:r>
              <a:rPr lang="en-US" altLang="zh-CN" dirty="0">
                <a:solidFill>
                  <a:srgbClr val="27A98C"/>
                </a:solidFill>
                <a:latin typeface="微软雅黑" panose="020B0503020204020204" pitchFamily="34" charset="-122"/>
                <a:ea typeface="微软雅黑" panose="020B0503020204020204" pitchFamily="34" charset="-122"/>
                <a:cs typeface="微软雅黑" panose="020B0503020204020204" pitchFamily="34" charset="-122"/>
                <a:sym typeface="+mn-lt"/>
              </a:rPr>
              <a:t>【</a:t>
            </a:r>
            <a:r>
              <a:rPr lang="zh-CN" altLang="en-US" dirty="0">
                <a:solidFill>
                  <a:srgbClr val="27A98C"/>
                </a:solidFill>
                <a:latin typeface="微软雅黑" panose="020B0503020204020204" pitchFamily="34" charset="-122"/>
                <a:ea typeface="微软雅黑" panose="020B0503020204020204" pitchFamily="34" charset="-122"/>
                <a:cs typeface="微软雅黑" panose="020B0503020204020204" pitchFamily="34" charset="-122"/>
                <a:sym typeface="+mn-lt"/>
              </a:rPr>
              <a:t>已上交</a:t>
            </a:r>
            <a:r>
              <a:rPr lang="en-US" altLang="zh-CN" dirty="0">
                <a:solidFill>
                  <a:srgbClr val="27A98C"/>
                </a:solidFill>
                <a:latin typeface="微软雅黑" panose="020B0503020204020204" pitchFamily="34" charset="-122"/>
                <a:ea typeface="微软雅黑" panose="020B0503020204020204" pitchFamily="34" charset="-122"/>
                <a:cs typeface="微软雅黑" panose="020B0503020204020204" pitchFamily="34" charset="-122"/>
                <a:sym typeface="+mn-lt"/>
              </a:rPr>
              <a:t>】</a:t>
            </a:r>
            <a:r>
              <a:rPr lang="zh-CN" altLang="en-US" dirty="0">
                <a:solidFill>
                  <a:srgbClr val="27A98C"/>
                </a:solidFill>
                <a:latin typeface="微软雅黑" panose="020B0503020204020204" pitchFamily="34" charset="-122"/>
                <a:ea typeface="微软雅黑" panose="020B0503020204020204" pitchFamily="34" charset="-122"/>
                <a:cs typeface="微软雅黑" panose="020B0503020204020204" pitchFamily="34" charset="-122"/>
                <a:sym typeface="+mn-lt"/>
              </a:rPr>
              <a:t>部分</a:t>
            </a:r>
            <a:endParaRPr lang="en-US" altLang="zh-CN" dirty="0">
              <a:solidFill>
                <a:srgbClr val="27A98C"/>
              </a:solidFill>
              <a:latin typeface="微软雅黑" panose="020B0503020204020204" pitchFamily="34" charset="-122"/>
              <a:ea typeface="微软雅黑" panose="020B0503020204020204" pitchFamily="34" charset="-122"/>
              <a:cs typeface="微软雅黑" panose="020B0503020204020204" pitchFamily="34" charset="-122"/>
              <a:sym typeface="+mn-lt"/>
            </a:endParaRPr>
          </a:p>
          <a:p>
            <a:pPr indent="266700">
              <a:lnSpc>
                <a:spcPct val="130000"/>
              </a:lnSpc>
              <a:spcBef>
                <a:spcPts val="1000"/>
              </a:spcBef>
              <a:defRPr/>
            </a:pPr>
            <a:r>
              <a:rPr lang="zh-CN" altLang="zh-CN" dirty="0">
                <a:solidFill>
                  <a:srgbClr val="5A514A"/>
                </a:solidFill>
                <a:latin typeface="微软雅黑" panose="020B0503020204020204" pitchFamily="34" charset="-122"/>
                <a:ea typeface="微软雅黑" panose="020B0503020204020204" pitchFamily="34" charset="-122"/>
                <a:cs typeface="微软雅黑" panose="020B0503020204020204" pitchFamily="34" charset="-122"/>
              </a:rPr>
              <a:t>点击</a:t>
            </a:r>
            <a:r>
              <a:rPr lang="zh-CN" altLang="zh-CN" dirty="0">
                <a:solidFill>
                  <a:srgbClr val="27A98C"/>
                </a:solidFill>
                <a:latin typeface="微软雅黑" panose="020B0503020204020204" pitchFamily="34" charset="-122"/>
                <a:ea typeface="微软雅黑" panose="020B0503020204020204" pitchFamily="34" charset="-122"/>
                <a:cs typeface="微软雅黑" panose="020B0503020204020204" pitchFamily="34" charset="-122"/>
              </a:rPr>
              <a:t>【已上交】</a:t>
            </a:r>
            <a:r>
              <a:rPr lang="zh-CN" altLang="zh-CN" dirty="0">
                <a:solidFill>
                  <a:srgbClr val="5A514A"/>
                </a:solidFill>
                <a:latin typeface="微软雅黑" panose="020B0503020204020204" pitchFamily="34" charset="-122"/>
                <a:ea typeface="微软雅黑" panose="020B0503020204020204" pitchFamily="34" charset="-122"/>
                <a:cs typeface="微软雅黑" panose="020B0503020204020204" pitchFamily="34" charset="-122"/>
              </a:rPr>
              <a:t>列表，即可查看到相应分数。</a:t>
            </a:r>
            <a:endParaRPr lang="en-US" altLang="zh-CN" dirty="0">
              <a:solidFill>
                <a:srgbClr val="5A514A"/>
              </a:solidFill>
              <a:latin typeface="微软雅黑" panose="020B0503020204020204" pitchFamily="34" charset="-122"/>
              <a:ea typeface="微软雅黑" panose="020B0503020204020204" pitchFamily="34" charset="-122"/>
              <a:cs typeface="微软雅黑" panose="020B0503020204020204" pitchFamily="34" charset="-122"/>
            </a:endParaRPr>
          </a:p>
          <a:p>
            <a:pPr indent="266700">
              <a:lnSpc>
                <a:spcPct val="130000"/>
              </a:lnSpc>
              <a:spcBef>
                <a:spcPts val="1000"/>
              </a:spcBef>
              <a:defRPr/>
            </a:pPr>
            <a:r>
              <a:rPr lang="zh-CN" altLang="zh-CN" dirty="0">
                <a:solidFill>
                  <a:srgbClr val="5A514A"/>
                </a:solidFill>
                <a:latin typeface="微软雅黑" panose="020B0503020204020204" pitchFamily="34" charset="-122"/>
                <a:ea typeface="微软雅黑" panose="020B0503020204020204" pitchFamily="34" charset="-122"/>
                <a:cs typeface="微软雅黑" panose="020B0503020204020204" pitchFamily="34" charset="-122"/>
              </a:rPr>
              <a:t>章测试在学生完成后立即显示分数；</a:t>
            </a:r>
            <a:endParaRPr lang="en-US" altLang="zh-CN" dirty="0">
              <a:solidFill>
                <a:srgbClr val="5A514A"/>
              </a:solidFill>
              <a:latin typeface="微软雅黑" panose="020B0503020204020204" pitchFamily="34" charset="-122"/>
              <a:ea typeface="微软雅黑" panose="020B0503020204020204" pitchFamily="34" charset="-122"/>
              <a:cs typeface="微软雅黑" panose="020B0503020204020204" pitchFamily="34" charset="-122"/>
            </a:endParaRPr>
          </a:p>
          <a:p>
            <a:pPr indent="266700">
              <a:lnSpc>
                <a:spcPct val="130000"/>
              </a:lnSpc>
              <a:spcBef>
                <a:spcPts val="1000"/>
              </a:spcBef>
              <a:defRPr/>
            </a:pPr>
            <a:r>
              <a:rPr lang="zh-CN" altLang="zh-CN" dirty="0">
                <a:solidFill>
                  <a:srgbClr val="5A514A"/>
                </a:solidFill>
                <a:latin typeface="微软雅黑" panose="020B0503020204020204" pitchFamily="34" charset="-122"/>
                <a:ea typeface="微软雅黑" panose="020B0503020204020204" pitchFamily="34" charset="-122"/>
                <a:cs typeface="微软雅黑" panose="020B0503020204020204" pitchFamily="34" charset="-122"/>
              </a:rPr>
              <a:t>在学习周期内，若对章测试分数不满意，可申请重做。每章的重做机会各有</a:t>
            </a:r>
            <a:r>
              <a:rPr lang="en-US" altLang="zh-CN" dirty="0">
                <a:solidFill>
                  <a:srgbClr val="5A514A"/>
                </a:solidFill>
                <a:latin typeface="微软雅黑" panose="020B0503020204020204" pitchFamily="34" charset="-122"/>
                <a:ea typeface="微软雅黑" panose="020B0503020204020204" pitchFamily="34" charset="-122"/>
                <a:cs typeface="微软雅黑" panose="020B0503020204020204" pitchFamily="34" charset="-122"/>
              </a:rPr>
              <a:t>3</a:t>
            </a:r>
            <a:r>
              <a:rPr lang="zh-CN" altLang="zh-CN" dirty="0">
                <a:solidFill>
                  <a:srgbClr val="5A514A"/>
                </a:solidFill>
                <a:latin typeface="微软雅黑" panose="020B0503020204020204" pitchFamily="34" charset="-122"/>
                <a:ea typeface="微软雅黑" panose="020B0503020204020204" pitchFamily="34" charset="-122"/>
                <a:cs typeface="微软雅黑" panose="020B0503020204020204" pitchFamily="34" charset="-122"/>
              </a:rPr>
              <a:t>次，以最后一次做题的分数为准。</a:t>
            </a:r>
            <a:endParaRPr lang="zh-CN" altLang="zh-CN" dirty="0">
              <a:solidFill>
                <a:srgbClr val="5A514A"/>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8" name="图片 7"/>
          <p:cNvPicPr/>
          <p:nvPr/>
        </p:nvPicPr>
        <p:blipFill>
          <a:blip r:embed="rId2" cstate="print">
            <a:extLst>
              <a:ext uri="{28A0092B-C50C-407E-A947-70E740481C1C}">
                <a14:useLocalDpi xmlns:a14="http://schemas.microsoft.com/office/drawing/2010/main" val="0"/>
              </a:ext>
            </a:extLst>
          </a:blip>
          <a:srcRect b="4888"/>
          <a:stretch>
            <a:fillRect/>
          </a:stretch>
        </p:blipFill>
        <p:spPr>
          <a:xfrm>
            <a:off x="2072005" y="1685194"/>
            <a:ext cx="2364871" cy="4274916"/>
          </a:xfrm>
          <a:prstGeom prst="rect">
            <a:avLst/>
          </a:prstGeom>
          <a:noFill/>
          <a:ln w="12700" cmpd="sng">
            <a:solidFill>
              <a:schemeClr val="accent6">
                <a:lumMod val="20000"/>
                <a:lumOff val="80000"/>
              </a:schemeClr>
            </a:solidFill>
            <a:prstDash val="solid"/>
          </a:ln>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12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1159"/>
                            </p:stCondLst>
                            <p:childTnLst>
                              <p:par>
                                <p:cTn id="9" presetID="47" presetClass="entr" presetSubtype="0"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192000" cy="6858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印品黑体" panose="00000500000000000000" pitchFamily="2" charset="-122"/>
              <a:ea typeface="印品黑体" panose="00000500000000000000" pitchFamily="2" charset="-122"/>
            </a:endParaRPr>
          </a:p>
        </p:txBody>
      </p:sp>
      <p:sp>
        <p:nvSpPr>
          <p:cNvPr id="5" name="矩形 4"/>
          <p:cNvSpPr/>
          <p:nvPr/>
        </p:nvSpPr>
        <p:spPr>
          <a:xfrm>
            <a:off x="443883" y="1162974"/>
            <a:ext cx="11283520" cy="5237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prstClr val="white"/>
              </a:solidFill>
              <a:effectLst/>
              <a:uLnTx/>
              <a:uFillTx/>
              <a:latin typeface="印品黑体" panose="00000500000000000000" pitchFamily="2" charset="-122"/>
              <a:ea typeface="印品黑体" panose="00000500000000000000" pitchFamily="2" charset="-122"/>
              <a:cs typeface="+mn-cs"/>
            </a:endParaRPr>
          </a:p>
        </p:txBody>
      </p:sp>
      <p:sp>
        <p:nvSpPr>
          <p:cNvPr id="7" name="文本框 6"/>
          <p:cNvSpPr txBox="1"/>
          <p:nvPr/>
        </p:nvSpPr>
        <p:spPr>
          <a:xfrm>
            <a:off x="363326" y="230144"/>
            <a:ext cx="6215309" cy="769441"/>
          </a:xfrm>
          <a:prstGeom prst="rect">
            <a:avLst/>
          </a:prstGeom>
          <a:noFill/>
        </p:spPr>
        <p:txBody>
          <a:bodyPr wrap="square" rtlCol="0">
            <a:spAutoFit/>
          </a:bodyPr>
          <a:lstStyle/>
          <a:p>
            <a:r>
              <a:rPr lang="en-US" altLang="zh-CN" sz="4400" b="1" dirty="0">
                <a:solidFill>
                  <a:schemeClr val="bg1"/>
                </a:solidFill>
                <a:latin typeface="微软雅黑" panose="020B0503020204020204" pitchFamily="34" charset="-122"/>
                <a:ea typeface="微软雅黑" panose="020B0503020204020204" pitchFamily="34" charset="-122"/>
              </a:rPr>
              <a:t>WEB </a:t>
            </a:r>
            <a:r>
              <a:rPr lang="zh-CN" altLang="en-US" sz="4400" b="1" dirty="0">
                <a:solidFill>
                  <a:schemeClr val="bg1"/>
                </a:solidFill>
                <a:latin typeface="微软雅黑" panose="020B0503020204020204" pitchFamily="34" charset="-122"/>
                <a:ea typeface="微软雅黑" panose="020B0503020204020204" pitchFamily="34" charset="-122"/>
              </a:rPr>
              <a:t>操作方法</a:t>
            </a:r>
            <a:r>
              <a:rPr lang="en-US" altLang="zh-CN" sz="4400" b="1" dirty="0">
                <a:solidFill>
                  <a:schemeClr val="bg1"/>
                </a:solidFill>
                <a:latin typeface="微软雅黑" panose="020B0503020204020204" pitchFamily="34" charset="-122"/>
                <a:ea typeface="微软雅黑" panose="020B0503020204020204" pitchFamily="34" charset="-122"/>
              </a:rPr>
              <a:t>——</a:t>
            </a:r>
            <a:r>
              <a:rPr lang="zh-CN" altLang="en-US" sz="4400" b="1" dirty="0">
                <a:solidFill>
                  <a:schemeClr val="bg1"/>
                </a:solidFill>
                <a:latin typeface="微软雅黑" panose="020B0503020204020204" pitchFamily="34" charset="-122"/>
                <a:ea typeface="微软雅黑" panose="020B0503020204020204" pitchFamily="34" charset="-122"/>
              </a:rPr>
              <a:t>学习</a:t>
            </a:r>
            <a:endParaRPr lang="zh-CN" altLang="en-US" sz="4400" b="1" dirty="0">
              <a:solidFill>
                <a:schemeClr val="bg1"/>
              </a:solidFill>
              <a:latin typeface="微软雅黑" panose="020B0503020204020204" pitchFamily="34" charset="-122"/>
              <a:ea typeface="微软雅黑" panose="020B0503020204020204" pitchFamily="34" charset="-122"/>
            </a:endParaRPr>
          </a:p>
        </p:txBody>
      </p:sp>
      <p:pic>
        <p:nvPicPr>
          <p:cNvPr id="22" name="图片 2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9879866" y="215305"/>
            <a:ext cx="2079835" cy="1239745"/>
          </a:xfrm>
          <a:prstGeom prst="rect">
            <a:avLst/>
          </a:prstGeom>
        </p:spPr>
      </p:pic>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97031" y="1880347"/>
            <a:ext cx="3005871" cy="3814679"/>
          </a:xfrm>
          <a:prstGeom prst="rect">
            <a:avLst/>
          </a:prstGeom>
        </p:spPr>
      </p:pic>
      <p:sp>
        <p:nvSpPr>
          <p:cNvPr id="8" name="矩形 7"/>
          <p:cNvSpPr/>
          <p:nvPr/>
        </p:nvSpPr>
        <p:spPr>
          <a:xfrm>
            <a:off x="1235426" y="1621028"/>
            <a:ext cx="5493848" cy="1014730"/>
          </a:xfrm>
          <a:prstGeom prst="rect">
            <a:avLst/>
          </a:prstGeom>
        </p:spPr>
        <p:txBody>
          <a:bodyPr wrap="square">
            <a:spAutoFit/>
          </a:bodyPr>
          <a:lstStyle/>
          <a:p>
            <a:pPr>
              <a:lnSpc>
                <a:spcPct val="150000"/>
              </a:lnSpc>
              <a:spcAft>
                <a:spcPts val="0"/>
              </a:spcAft>
            </a:pPr>
            <a:r>
              <a:rPr lang="zh-CN" altLang="en-US" sz="2000" dirty="0">
                <a:solidFill>
                  <a:srgbClr val="5A514A"/>
                </a:solidFill>
                <a:latin typeface="微软雅黑" panose="020B0503020204020204" pitchFamily="34" charset="-122"/>
                <a:ea typeface="微软雅黑" panose="020B0503020204020204" pitchFamily="34" charset="-122"/>
                <a:cs typeface="微软雅黑" panose="020B0503020204020204" pitchFamily="34" charset="-122"/>
              </a:rPr>
              <a:t>登录网址</a:t>
            </a:r>
            <a:r>
              <a:rPr lang="en-US" altLang="zh-CN" sz="20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www.zhihuishu.com</a:t>
            </a:r>
            <a:r>
              <a:rPr lang="zh-CN" altLang="en-US" sz="2000" dirty="0">
                <a:solidFill>
                  <a:srgbClr val="5A514A"/>
                </a:solidFill>
                <a:latin typeface="微软雅黑" panose="020B0503020204020204" pitchFamily="34" charset="-122"/>
                <a:ea typeface="微软雅黑" panose="020B0503020204020204" pitchFamily="34" charset="-122"/>
                <a:cs typeface="微软雅黑" panose="020B0503020204020204" pitchFamily="34" charset="-122"/>
              </a:rPr>
              <a:t>，按照</a:t>
            </a:r>
            <a:r>
              <a:rPr lang="en-US" altLang="zh-CN" sz="2000" dirty="0">
                <a:solidFill>
                  <a:srgbClr val="5A514A"/>
                </a:solidFill>
                <a:latin typeface="微软雅黑" panose="020B0503020204020204" pitchFamily="34" charset="-122"/>
                <a:ea typeface="微软雅黑" panose="020B0503020204020204" pitchFamily="34" charset="-122"/>
                <a:cs typeface="微软雅黑" panose="020B0503020204020204" pitchFamily="34" charset="-122"/>
              </a:rPr>
              <a:t>APP</a:t>
            </a:r>
            <a:r>
              <a:rPr lang="zh-CN" altLang="en-US" sz="2000" dirty="0">
                <a:solidFill>
                  <a:srgbClr val="5A514A"/>
                </a:solidFill>
                <a:latin typeface="微软雅黑" panose="020B0503020204020204" pitchFamily="34" charset="-122"/>
                <a:ea typeface="微软雅黑" panose="020B0503020204020204" pitchFamily="34" charset="-122"/>
                <a:cs typeface="微软雅黑" panose="020B0503020204020204" pitchFamily="34" charset="-122"/>
              </a:rPr>
              <a:t>方法注册</a:t>
            </a:r>
            <a:r>
              <a:rPr lang="en-US" altLang="zh-CN" sz="2000" dirty="0">
                <a:solidFill>
                  <a:srgbClr val="5A514A"/>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000" dirty="0">
                <a:solidFill>
                  <a:srgbClr val="5A514A"/>
                </a:solidFill>
                <a:latin typeface="微软雅黑" panose="020B0503020204020204" pitchFamily="34" charset="-122"/>
                <a:ea typeface="微软雅黑" panose="020B0503020204020204" pitchFamily="34" charset="-122"/>
                <a:cs typeface="微软雅黑" panose="020B0503020204020204" pitchFamily="34" charset="-122"/>
              </a:rPr>
              <a:t>登录即可</a:t>
            </a:r>
            <a:r>
              <a:rPr lang="en-US" altLang="zh-CN" sz="2000" dirty="0">
                <a:solidFill>
                  <a:srgbClr val="5A514A"/>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000" dirty="0">
                <a:solidFill>
                  <a:srgbClr val="5A514A"/>
                </a:solidFill>
                <a:latin typeface="微软雅黑" panose="020B0503020204020204" pitchFamily="34" charset="-122"/>
                <a:ea typeface="微软雅黑" panose="020B0503020204020204" pitchFamily="34" charset="-122"/>
                <a:cs typeface="微软雅黑" panose="020B0503020204020204" pitchFamily="34" charset="-122"/>
              </a:rPr>
              <a:t>建议使用谷歌</a:t>
            </a:r>
            <a:r>
              <a:rPr lang="en-US" altLang="zh-CN" sz="2000" dirty="0">
                <a:solidFill>
                  <a:srgbClr val="5A514A"/>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000" dirty="0">
                <a:solidFill>
                  <a:srgbClr val="5A514A"/>
                </a:solidFill>
                <a:latin typeface="微软雅黑" panose="020B0503020204020204" pitchFamily="34" charset="-122"/>
                <a:ea typeface="微软雅黑" panose="020B0503020204020204" pitchFamily="34" charset="-122"/>
                <a:cs typeface="微软雅黑" panose="020B0503020204020204" pitchFamily="34" charset="-122"/>
              </a:rPr>
              <a:t>火狐浏览器</a:t>
            </a:r>
            <a:r>
              <a:rPr lang="en-US" altLang="zh-CN" sz="2000" dirty="0">
                <a:solidFill>
                  <a:srgbClr val="5A514A"/>
                </a:solidFill>
                <a:latin typeface="微软雅黑" panose="020B0503020204020204" pitchFamily="34" charset="-122"/>
                <a:ea typeface="微软雅黑" panose="020B0503020204020204" pitchFamily="34" charset="-122"/>
                <a:cs typeface="微软雅黑" panose="020B0503020204020204" pitchFamily="34" charset="-122"/>
              </a:rPr>
              <a:t>;</a:t>
            </a:r>
            <a:endParaRPr lang="en-US" altLang="zh-CN" sz="2000" dirty="0">
              <a:solidFill>
                <a:srgbClr val="5A514A"/>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9" name="图片 8"/>
          <p:cNvPicPr>
            <a:picLocks noChangeAspect="1"/>
          </p:cNvPicPr>
          <p:nvPr/>
        </p:nvPicPr>
        <p:blipFill>
          <a:blip r:embed="rId3"/>
          <a:stretch>
            <a:fillRect/>
          </a:stretch>
        </p:blipFill>
        <p:spPr>
          <a:xfrm>
            <a:off x="1334239" y="2926656"/>
            <a:ext cx="6152335" cy="269805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12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1159"/>
                            </p:stCondLst>
                            <p:childTnLst>
                              <p:par>
                                <p:cTn id="9" presetID="47" presetClass="entr" presetSubtype="0"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192000" cy="6858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印品黑体" panose="00000500000000000000" pitchFamily="2" charset="-122"/>
              <a:ea typeface="印品黑体" panose="00000500000000000000" pitchFamily="2" charset="-122"/>
            </a:endParaRPr>
          </a:p>
        </p:txBody>
      </p:sp>
      <p:sp>
        <p:nvSpPr>
          <p:cNvPr id="5" name="矩形 4"/>
          <p:cNvSpPr/>
          <p:nvPr/>
        </p:nvSpPr>
        <p:spPr>
          <a:xfrm>
            <a:off x="443883" y="1162974"/>
            <a:ext cx="11283520" cy="5237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prstClr val="white"/>
              </a:solidFill>
              <a:effectLst/>
              <a:uLnTx/>
              <a:uFillTx/>
              <a:latin typeface="印品黑体" panose="00000500000000000000" pitchFamily="2" charset="-122"/>
              <a:ea typeface="印品黑体" panose="00000500000000000000" pitchFamily="2" charset="-122"/>
              <a:cs typeface="+mn-cs"/>
            </a:endParaRPr>
          </a:p>
        </p:txBody>
      </p:sp>
      <p:sp>
        <p:nvSpPr>
          <p:cNvPr id="7" name="文本框 6"/>
          <p:cNvSpPr txBox="1"/>
          <p:nvPr/>
        </p:nvSpPr>
        <p:spPr>
          <a:xfrm>
            <a:off x="363326" y="230144"/>
            <a:ext cx="6215309" cy="769441"/>
          </a:xfrm>
          <a:prstGeom prst="rect">
            <a:avLst/>
          </a:prstGeom>
          <a:noFill/>
        </p:spPr>
        <p:txBody>
          <a:bodyPr wrap="square" rtlCol="0">
            <a:spAutoFit/>
          </a:bodyPr>
          <a:lstStyle/>
          <a:p>
            <a:r>
              <a:rPr lang="en-US" altLang="zh-CN" sz="4400" b="1" dirty="0">
                <a:solidFill>
                  <a:schemeClr val="bg1"/>
                </a:solidFill>
                <a:latin typeface="微软雅黑" panose="020B0503020204020204" pitchFamily="34" charset="-122"/>
                <a:ea typeface="微软雅黑" panose="020B0503020204020204" pitchFamily="34" charset="-122"/>
              </a:rPr>
              <a:t>WEB </a:t>
            </a:r>
            <a:r>
              <a:rPr lang="zh-CN" altLang="en-US" sz="4400" b="1" dirty="0">
                <a:solidFill>
                  <a:schemeClr val="bg1"/>
                </a:solidFill>
                <a:latin typeface="微软雅黑" panose="020B0503020204020204" pitchFamily="34" charset="-122"/>
                <a:ea typeface="微软雅黑" panose="020B0503020204020204" pitchFamily="34" charset="-122"/>
              </a:rPr>
              <a:t>操作方法</a:t>
            </a:r>
            <a:r>
              <a:rPr lang="en-US" altLang="zh-CN" sz="4400" b="1" dirty="0">
                <a:solidFill>
                  <a:schemeClr val="bg1"/>
                </a:solidFill>
                <a:latin typeface="微软雅黑" panose="020B0503020204020204" pitchFamily="34" charset="-122"/>
                <a:ea typeface="微软雅黑" panose="020B0503020204020204" pitchFamily="34" charset="-122"/>
              </a:rPr>
              <a:t>——</a:t>
            </a:r>
            <a:r>
              <a:rPr lang="zh-CN" altLang="en-US" sz="4400" b="1" dirty="0">
                <a:solidFill>
                  <a:schemeClr val="bg1"/>
                </a:solidFill>
                <a:latin typeface="微软雅黑" panose="020B0503020204020204" pitchFamily="34" charset="-122"/>
                <a:ea typeface="微软雅黑" panose="020B0503020204020204" pitchFamily="34" charset="-122"/>
              </a:rPr>
              <a:t>学习</a:t>
            </a:r>
            <a:endParaRPr lang="zh-CN" altLang="en-US" sz="4400" b="1" dirty="0">
              <a:solidFill>
                <a:schemeClr val="bg1"/>
              </a:solidFill>
              <a:latin typeface="微软雅黑" panose="020B0503020204020204" pitchFamily="34" charset="-122"/>
              <a:ea typeface="微软雅黑" panose="020B0503020204020204" pitchFamily="34" charset="-122"/>
            </a:endParaRPr>
          </a:p>
        </p:txBody>
      </p:sp>
      <p:pic>
        <p:nvPicPr>
          <p:cNvPr id="22" name="图片 2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9879866" y="215305"/>
            <a:ext cx="2079835" cy="1239745"/>
          </a:xfrm>
          <a:prstGeom prst="rect">
            <a:avLst/>
          </a:prstGeom>
        </p:spPr>
      </p:pic>
      <p:sp>
        <p:nvSpPr>
          <p:cNvPr id="8" name="矩形 7"/>
          <p:cNvSpPr/>
          <p:nvPr/>
        </p:nvSpPr>
        <p:spPr>
          <a:xfrm>
            <a:off x="1340657" y="1295252"/>
            <a:ext cx="8653140" cy="499624"/>
          </a:xfrm>
          <a:prstGeom prst="rect">
            <a:avLst/>
          </a:prstGeom>
        </p:spPr>
        <p:txBody>
          <a:bodyPr wrap="square">
            <a:spAutoFit/>
          </a:bodyPr>
          <a:lstStyle/>
          <a:p>
            <a:pPr>
              <a:lnSpc>
                <a:spcPct val="150000"/>
              </a:lnSpc>
            </a:pPr>
            <a:r>
              <a:rPr lang="zh-CN" altLang="zh-CN" sz="2000" dirty="0">
                <a:solidFill>
                  <a:srgbClr val="5A514A"/>
                </a:solidFill>
                <a:latin typeface="微软雅黑" panose="020B0503020204020204" pitchFamily="34" charset="-122"/>
                <a:ea typeface="微软雅黑" panose="020B0503020204020204" pitchFamily="34" charset="-122"/>
              </a:rPr>
              <a:t>显示所导入课程的选课列表，学生点击【确认课程】即完成了登录流程</a:t>
            </a:r>
            <a:r>
              <a:rPr lang="en-US" altLang="zh-CN" sz="2000" dirty="0">
                <a:solidFill>
                  <a:srgbClr val="5A514A"/>
                </a:solidFill>
                <a:latin typeface="微软雅黑" panose="020B0503020204020204" pitchFamily="34" charset="-122"/>
                <a:ea typeface="微软雅黑" panose="020B0503020204020204" pitchFamily="34" charset="-122"/>
              </a:rPr>
              <a:t>;</a:t>
            </a:r>
            <a:endParaRPr lang="en-US" altLang="zh-CN" sz="2000" dirty="0">
              <a:solidFill>
                <a:srgbClr val="5A514A"/>
              </a:solidFill>
              <a:latin typeface="微软雅黑" panose="020B0503020204020204" pitchFamily="34" charset="-122"/>
              <a:ea typeface="微软雅黑" panose="020B0503020204020204" pitchFamily="34" charset="-122"/>
            </a:endParaRPr>
          </a:p>
        </p:txBody>
      </p:sp>
      <p:pic>
        <p:nvPicPr>
          <p:cNvPr id="10" name="图片 9"/>
          <p:cNvPicPr/>
          <p:nvPr/>
        </p:nvPicPr>
        <p:blipFill>
          <a:blip r:embed="rId2"/>
          <a:stretch>
            <a:fillRect/>
          </a:stretch>
        </p:blipFill>
        <p:spPr>
          <a:xfrm>
            <a:off x="1426844" y="1882453"/>
            <a:ext cx="8220723" cy="411036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12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1159"/>
                            </p:stCondLst>
                            <p:childTnLst>
                              <p:par>
                                <p:cTn id="9" presetID="47" presetClass="entr" presetSubtype="0"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192000" cy="6858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印品黑体" panose="00000500000000000000" pitchFamily="2" charset="-122"/>
              <a:ea typeface="印品黑体" panose="00000500000000000000" pitchFamily="2" charset="-122"/>
            </a:endParaRPr>
          </a:p>
        </p:txBody>
      </p:sp>
      <p:sp>
        <p:nvSpPr>
          <p:cNvPr id="5" name="矩形 4"/>
          <p:cNvSpPr/>
          <p:nvPr/>
        </p:nvSpPr>
        <p:spPr>
          <a:xfrm>
            <a:off x="443883" y="1162974"/>
            <a:ext cx="11283520" cy="5237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prstClr val="white"/>
              </a:solidFill>
              <a:effectLst/>
              <a:uLnTx/>
              <a:uFillTx/>
              <a:latin typeface="印品黑体" panose="00000500000000000000" pitchFamily="2" charset="-122"/>
              <a:ea typeface="印品黑体" panose="00000500000000000000" pitchFamily="2" charset="-122"/>
              <a:cs typeface="+mn-cs"/>
            </a:endParaRPr>
          </a:p>
        </p:txBody>
      </p:sp>
      <p:sp>
        <p:nvSpPr>
          <p:cNvPr id="7" name="文本框 6"/>
          <p:cNvSpPr txBox="1"/>
          <p:nvPr/>
        </p:nvSpPr>
        <p:spPr>
          <a:xfrm>
            <a:off x="363326" y="230144"/>
            <a:ext cx="6215309" cy="769441"/>
          </a:xfrm>
          <a:prstGeom prst="rect">
            <a:avLst/>
          </a:prstGeom>
          <a:noFill/>
        </p:spPr>
        <p:txBody>
          <a:bodyPr wrap="square" rtlCol="0">
            <a:spAutoFit/>
          </a:bodyPr>
          <a:lstStyle/>
          <a:p>
            <a:r>
              <a:rPr lang="en-US" altLang="zh-CN" sz="4400" b="1" dirty="0">
                <a:solidFill>
                  <a:schemeClr val="bg1"/>
                </a:solidFill>
                <a:latin typeface="微软雅黑" panose="020B0503020204020204" pitchFamily="34" charset="-122"/>
                <a:ea typeface="微软雅黑" panose="020B0503020204020204" pitchFamily="34" charset="-122"/>
              </a:rPr>
              <a:t>WEB </a:t>
            </a:r>
            <a:r>
              <a:rPr lang="zh-CN" altLang="en-US" sz="4400" b="1" dirty="0">
                <a:solidFill>
                  <a:schemeClr val="bg1"/>
                </a:solidFill>
                <a:latin typeface="微软雅黑" panose="020B0503020204020204" pitchFamily="34" charset="-122"/>
                <a:ea typeface="微软雅黑" panose="020B0503020204020204" pitchFamily="34" charset="-122"/>
              </a:rPr>
              <a:t>操作方法</a:t>
            </a:r>
            <a:r>
              <a:rPr lang="en-US" altLang="zh-CN" sz="4400" b="1" dirty="0">
                <a:solidFill>
                  <a:schemeClr val="bg1"/>
                </a:solidFill>
                <a:latin typeface="微软雅黑" panose="020B0503020204020204" pitchFamily="34" charset="-122"/>
                <a:ea typeface="微软雅黑" panose="020B0503020204020204" pitchFamily="34" charset="-122"/>
              </a:rPr>
              <a:t>——</a:t>
            </a:r>
            <a:r>
              <a:rPr lang="zh-CN" altLang="en-US" sz="4400" b="1" dirty="0">
                <a:solidFill>
                  <a:schemeClr val="bg1"/>
                </a:solidFill>
                <a:latin typeface="微软雅黑" panose="020B0503020204020204" pitchFamily="34" charset="-122"/>
                <a:ea typeface="微软雅黑" panose="020B0503020204020204" pitchFamily="34" charset="-122"/>
              </a:rPr>
              <a:t>学习</a:t>
            </a:r>
            <a:endParaRPr lang="zh-CN" altLang="en-US" sz="4400" b="1" dirty="0">
              <a:solidFill>
                <a:schemeClr val="bg1"/>
              </a:solidFill>
              <a:latin typeface="微软雅黑" panose="020B0503020204020204" pitchFamily="34" charset="-122"/>
              <a:ea typeface="微软雅黑" panose="020B0503020204020204" pitchFamily="34" charset="-122"/>
            </a:endParaRPr>
          </a:p>
        </p:txBody>
      </p:sp>
      <p:pic>
        <p:nvPicPr>
          <p:cNvPr id="22" name="图片 2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9879866" y="215305"/>
            <a:ext cx="2079835" cy="1239745"/>
          </a:xfrm>
          <a:prstGeom prst="rect">
            <a:avLst/>
          </a:prstGeom>
        </p:spPr>
      </p:pic>
      <p:sp>
        <p:nvSpPr>
          <p:cNvPr id="8" name="矩形 7"/>
          <p:cNvSpPr/>
          <p:nvPr/>
        </p:nvSpPr>
        <p:spPr>
          <a:xfrm>
            <a:off x="8619583" y="1827328"/>
            <a:ext cx="2826693" cy="1884618"/>
          </a:xfrm>
          <a:prstGeom prst="rect">
            <a:avLst/>
          </a:prstGeom>
        </p:spPr>
        <p:txBody>
          <a:bodyPr wrap="square">
            <a:spAutoFit/>
          </a:bodyPr>
          <a:lstStyle/>
          <a:p>
            <a:pPr>
              <a:lnSpc>
                <a:spcPct val="150000"/>
              </a:lnSpc>
            </a:pPr>
            <a:r>
              <a:rPr lang="zh-CN" altLang="en-US" sz="2000" dirty="0">
                <a:solidFill>
                  <a:srgbClr val="5A514A"/>
                </a:solidFill>
                <a:latin typeface="微软雅黑" panose="020B0503020204020204" pitchFamily="34" charset="-122"/>
                <a:ea typeface="微软雅黑" panose="020B0503020204020204" pitchFamily="34" charset="-122"/>
                <a:cs typeface="微软雅黑" panose="020B0503020204020204" pitchFamily="34" charset="-122"/>
              </a:rPr>
              <a:t>课程卡片中的见面课、作业考试、成绩分析等功能，操作与</a:t>
            </a:r>
            <a:r>
              <a:rPr lang="en-US" altLang="zh-CN" sz="2000" dirty="0">
                <a:solidFill>
                  <a:srgbClr val="5A514A"/>
                </a:solidFill>
                <a:latin typeface="微软雅黑" panose="020B0503020204020204" pitchFamily="34" charset="-122"/>
                <a:ea typeface="微软雅黑" panose="020B0503020204020204" pitchFamily="34" charset="-122"/>
                <a:cs typeface="微软雅黑" panose="020B0503020204020204" pitchFamily="34" charset="-122"/>
              </a:rPr>
              <a:t>APP</a:t>
            </a:r>
            <a:r>
              <a:rPr lang="zh-CN" altLang="en-US" sz="2000" dirty="0">
                <a:solidFill>
                  <a:srgbClr val="5A514A"/>
                </a:solidFill>
                <a:latin typeface="微软雅黑" panose="020B0503020204020204" pitchFamily="34" charset="-122"/>
                <a:ea typeface="微软雅黑" panose="020B0503020204020204" pitchFamily="34" charset="-122"/>
                <a:cs typeface="微软雅黑" panose="020B0503020204020204" pitchFamily="34" charset="-122"/>
              </a:rPr>
              <a:t>端类似，在此不再赘述。</a:t>
            </a:r>
            <a:endParaRPr lang="en-US" altLang="zh-CN" sz="2000" dirty="0">
              <a:solidFill>
                <a:srgbClr val="5A514A"/>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9" name="图片 8"/>
          <p:cNvPicPr>
            <a:picLocks noChangeAspect="1"/>
          </p:cNvPicPr>
          <p:nvPr/>
        </p:nvPicPr>
        <p:blipFill>
          <a:blip r:embed="rId2"/>
          <a:stretch>
            <a:fillRect/>
          </a:stretch>
        </p:blipFill>
        <p:spPr>
          <a:xfrm>
            <a:off x="870011" y="1827328"/>
            <a:ext cx="7056478" cy="390911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12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1159"/>
                            </p:stCondLst>
                            <p:childTnLst>
                              <p:par>
                                <p:cTn id="9" presetID="47" presetClass="entr" presetSubtype="0"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192000" cy="6858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印品黑体" panose="00000500000000000000" pitchFamily="2" charset="-122"/>
              <a:ea typeface="印品黑体" panose="00000500000000000000" pitchFamily="2" charset="-122"/>
            </a:endParaRPr>
          </a:p>
        </p:txBody>
      </p:sp>
      <p:sp>
        <p:nvSpPr>
          <p:cNvPr id="5" name="矩形 4"/>
          <p:cNvSpPr/>
          <p:nvPr/>
        </p:nvSpPr>
        <p:spPr>
          <a:xfrm>
            <a:off x="443883" y="1162974"/>
            <a:ext cx="11283520" cy="5237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prstClr val="white"/>
              </a:solidFill>
              <a:effectLst/>
              <a:uLnTx/>
              <a:uFillTx/>
              <a:latin typeface="印品黑体" panose="00000500000000000000" pitchFamily="2" charset="-122"/>
              <a:ea typeface="印品黑体" panose="00000500000000000000" pitchFamily="2" charset="-122"/>
              <a:cs typeface="+mn-cs"/>
            </a:endParaRPr>
          </a:p>
        </p:txBody>
      </p:sp>
      <p:sp>
        <p:nvSpPr>
          <p:cNvPr id="7" name="文本框 6"/>
          <p:cNvSpPr txBox="1"/>
          <p:nvPr/>
        </p:nvSpPr>
        <p:spPr>
          <a:xfrm>
            <a:off x="363326" y="230144"/>
            <a:ext cx="6215309" cy="769441"/>
          </a:xfrm>
          <a:prstGeom prst="rect">
            <a:avLst/>
          </a:prstGeom>
          <a:noFill/>
        </p:spPr>
        <p:txBody>
          <a:bodyPr wrap="square" rtlCol="0">
            <a:spAutoFit/>
          </a:bodyPr>
          <a:lstStyle/>
          <a:p>
            <a:r>
              <a:rPr lang="en-US" altLang="zh-CN" sz="4400" b="1" dirty="0">
                <a:solidFill>
                  <a:schemeClr val="bg1"/>
                </a:solidFill>
                <a:latin typeface="微软雅黑" panose="020B0503020204020204" pitchFamily="34" charset="-122"/>
                <a:ea typeface="微软雅黑" panose="020B0503020204020204" pitchFamily="34" charset="-122"/>
              </a:rPr>
              <a:t>APP </a:t>
            </a:r>
            <a:r>
              <a:rPr lang="zh-CN" altLang="en-US" sz="4400" b="1" dirty="0">
                <a:solidFill>
                  <a:schemeClr val="bg1"/>
                </a:solidFill>
                <a:latin typeface="微软雅黑" panose="020B0503020204020204" pitchFamily="34" charset="-122"/>
                <a:ea typeface="微软雅黑" panose="020B0503020204020204" pitchFamily="34" charset="-122"/>
              </a:rPr>
              <a:t>操作方法</a:t>
            </a:r>
            <a:endParaRPr lang="zh-CN" altLang="en-US" sz="4400" b="1" dirty="0">
              <a:solidFill>
                <a:schemeClr val="bg1"/>
              </a:solidFill>
              <a:latin typeface="微软雅黑" panose="020B0503020204020204" pitchFamily="34" charset="-122"/>
              <a:ea typeface="微软雅黑" panose="020B0503020204020204" pitchFamily="34" charset="-122"/>
            </a:endParaRPr>
          </a:p>
        </p:txBody>
      </p:sp>
      <p:sp>
        <p:nvSpPr>
          <p:cNvPr id="13" name="KSO_GN1"/>
          <p:cNvSpPr txBox="1">
            <a:spLocks noChangeArrowheads="1"/>
          </p:cNvSpPr>
          <p:nvPr/>
        </p:nvSpPr>
        <p:spPr bwMode="auto">
          <a:xfrm>
            <a:off x="6178196" y="2954323"/>
            <a:ext cx="3159634" cy="692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zh-CN" altLang="en-US" sz="4800" b="1" i="0" u="none" strike="noStrike" kern="1200" cap="none" spc="0" normalizeH="0" baseline="0" noProof="0" dirty="0">
                <a:ln>
                  <a:noFill/>
                </a:ln>
                <a:solidFill>
                  <a:srgbClr val="3C4856"/>
                </a:solidFill>
                <a:effectLst/>
                <a:uLnTx/>
                <a:uFillTx/>
                <a:latin typeface="印品黑体" panose="00000500000000000000" pitchFamily="2" charset="-122"/>
                <a:ea typeface="印品黑体" panose="00000500000000000000" pitchFamily="2" charset="-122"/>
                <a:cs typeface="Arial" panose="020B0604020202020204" pitchFamily="34" charset="0"/>
              </a:rPr>
              <a:t>知到 </a:t>
            </a:r>
            <a:r>
              <a:rPr kumimoji="0" lang="en-US" altLang="zh-CN" sz="4800" b="1" i="0" u="none" strike="noStrike" kern="1200" cap="none" spc="0" normalizeH="0" baseline="0" noProof="0" dirty="0">
                <a:ln>
                  <a:noFill/>
                </a:ln>
                <a:solidFill>
                  <a:srgbClr val="3C4856"/>
                </a:solidFill>
                <a:effectLst/>
                <a:uLnTx/>
                <a:uFillTx/>
                <a:latin typeface="印品黑体" panose="00000500000000000000" pitchFamily="2" charset="-122"/>
                <a:ea typeface="印品黑体" panose="00000500000000000000" pitchFamily="2" charset="-122"/>
                <a:cs typeface="Arial" panose="020B0604020202020204" pitchFamily="34" charset="0"/>
              </a:rPr>
              <a:t>APP</a:t>
            </a:r>
            <a:endParaRPr kumimoji="0" lang="zh-CN" altLang="en-US" sz="4800" b="1" i="0" u="none" strike="noStrike" kern="1200" cap="none" spc="0" normalizeH="0" baseline="0" noProof="0" dirty="0">
              <a:ln>
                <a:noFill/>
              </a:ln>
              <a:solidFill>
                <a:srgbClr val="3C4856"/>
              </a:solidFill>
              <a:effectLst/>
              <a:uLnTx/>
              <a:uFillTx/>
              <a:latin typeface="印品黑体" panose="00000500000000000000" pitchFamily="2" charset="-122"/>
              <a:ea typeface="印品黑体" panose="00000500000000000000" pitchFamily="2" charset="-122"/>
              <a:cs typeface="Arial" panose="020B0604020202020204" pitchFamily="34" charset="0"/>
            </a:endParaRPr>
          </a:p>
        </p:txBody>
      </p:sp>
      <p:sp>
        <p:nvSpPr>
          <p:cNvPr id="19" name="文本框 2"/>
          <p:cNvSpPr txBox="1">
            <a:spLocks noChangeArrowheads="1"/>
          </p:cNvSpPr>
          <p:nvPr/>
        </p:nvSpPr>
        <p:spPr bwMode="auto">
          <a:xfrm flipH="1">
            <a:off x="6342541" y="3687097"/>
            <a:ext cx="2774825" cy="523220"/>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dist" eaLnBrk="1" hangingPunct="1">
              <a:lnSpc>
                <a:spcPct val="100000"/>
              </a:lnSpc>
              <a:spcBef>
                <a:spcPct val="0"/>
              </a:spcBef>
              <a:buFontTx/>
              <a:buNone/>
            </a:pPr>
            <a:r>
              <a:rPr lang="zh-CN" altLang="en-US" dirty="0">
                <a:solidFill>
                  <a:srgbClr val="3C4856"/>
                </a:solidFill>
                <a:latin typeface="+mj-ea"/>
                <a:ea typeface="+mj-ea"/>
              </a:rPr>
              <a:t>用手机随时学习</a:t>
            </a:r>
            <a:endParaRPr lang="zh-CN" altLang="en-US" dirty="0">
              <a:solidFill>
                <a:srgbClr val="3C4856"/>
              </a:solidFill>
              <a:latin typeface="+mj-ea"/>
              <a:ea typeface="+mj-ea"/>
            </a:endParaRPr>
          </a:p>
        </p:txBody>
      </p:sp>
      <p:pic>
        <p:nvPicPr>
          <p:cNvPr id="22" name="图片 2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9879866" y="215305"/>
            <a:ext cx="2079835" cy="1239745"/>
          </a:xfrm>
          <a:prstGeom prst="rect">
            <a:avLst/>
          </a:prstGeom>
        </p:spPr>
      </p:pic>
      <p:pic>
        <p:nvPicPr>
          <p:cNvPr id="24" name="图片 23"/>
          <p:cNvPicPr>
            <a:picLocks noChangeAspect="1"/>
          </p:cNvPicPr>
          <p:nvPr/>
        </p:nvPicPr>
        <p:blipFill>
          <a:blip r:embed="rId2"/>
          <a:stretch>
            <a:fillRect/>
          </a:stretch>
        </p:blipFill>
        <p:spPr>
          <a:xfrm>
            <a:off x="2249117" y="1889202"/>
            <a:ext cx="2924810" cy="3494405"/>
          </a:xfrm>
          <a:prstGeom prst="rect">
            <a:avLst/>
          </a:prstGeom>
          <a:ln>
            <a:noFill/>
          </a:ln>
          <a:effectLst>
            <a:softEdge rad="1270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12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920"/>
                            </p:stCondLst>
                            <p:childTnLst>
                              <p:par>
                                <p:cTn id="9" presetID="56" presetClass="entr" presetSubtype="0" fill="hold" grpId="0" nodeType="afterEffect">
                                  <p:stCondLst>
                                    <p:cond delay="0"/>
                                  </p:stCondLst>
                                  <p:iterate type="lt">
                                    <p:tmPct val="10000"/>
                                  </p:iterate>
                                  <p:childTnLst>
                                    <p:set>
                                      <p:cBhvr>
                                        <p:cTn id="10" dur="1" fill="hold">
                                          <p:stCondLst>
                                            <p:cond delay="0"/>
                                          </p:stCondLst>
                                        </p:cTn>
                                        <p:tgtEl>
                                          <p:spTgt spid="13"/>
                                        </p:tgtEl>
                                        <p:attrNameLst>
                                          <p:attrName>style.visibility</p:attrName>
                                        </p:attrNameLst>
                                      </p:cBhvr>
                                      <p:to>
                                        <p:strVal val="visible"/>
                                      </p:to>
                                    </p:set>
                                    <p:anim by="(-#ppt_w*2)" calcmode="lin" valueType="num">
                                      <p:cBhvr rctx="PPT">
                                        <p:cTn id="11" dur="500" autoRev="1" fill="hold">
                                          <p:stCondLst>
                                            <p:cond delay="0"/>
                                          </p:stCondLst>
                                        </p:cTn>
                                        <p:tgtEl>
                                          <p:spTgt spid="13"/>
                                        </p:tgtEl>
                                        <p:attrNameLst>
                                          <p:attrName>ppt_w</p:attrName>
                                        </p:attrNameLst>
                                      </p:cBhvr>
                                    </p:anim>
                                    <p:anim by="(#ppt_w*0.50)" calcmode="lin" valueType="num">
                                      <p:cBhvr>
                                        <p:cTn id="12" dur="500" decel="50000" autoRev="1" fill="hold">
                                          <p:stCondLst>
                                            <p:cond delay="0"/>
                                          </p:stCondLst>
                                        </p:cTn>
                                        <p:tgtEl>
                                          <p:spTgt spid="13"/>
                                        </p:tgtEl>
                                        <p:attrNameLst>
                                          <p:attrName>ppt_x</p:attrName>
                                        </p:attrNameLst>
                                      </p:cBhvr>
                                    </p:anim>
                                    <p:anim from="(-#ppt_h/2)" to="(#ppt_y)" calcmode="lin" valueType="num">
                                      <p:cBhvr>
                                        <p:cTn id="13" dur="1000" fill="hold">
                                          <p:stCondLst>
                                            <p:cond delay="0"/>
                                          </p:stCondLst>
                                        </p:cTn>
                                        <p:tgtEl>
                                          <p:spTgt spid="13"/>
                                        </p:tgtEl>
                                        <p:attrNameLst>
                                          <p:attrName>ppt_y</p:attrName>
                                        </p:attrNameLst>
                                      </p:cBhvr>
                                    </p:anim>
                                    <p:animRot by="21600000">
                                      <p:cBhvr>
                                        <p:cTn id="14" dur="1000" fill="hold">
                                          <p:stCondLst>
                                            <p:cond delay="0"/>
                                          </p:stCondLst>
                                        </p:cTn>
                                        <p:tgtEl>
                                          <p:spTgt spid="13"/>
                                        </p:tgtEl>
                                        <p:attrNameLst>
                                          <p:attrName>r</p:attrName>
                                        </p:attrNameLst>
                                      </p:cBhvr>
                                    </p:animRot>
                                  </p:childTnLst>
                                </p:cTn>
                              </p:par>
                            </p:childTnLst>
                          </p:cTn>
                        </p:par>
                        <p:par>
                          <p:cTn id="15" fill="hold">
                            <p:stCondLst>
                              <p:cond delay="2420"/>
                            </p:stCondLst>
                            <p:childTnLst>
                              <p:par>
                                <p:cTn id="16" presetID="47" presetClass="entr" presetSubtype="0" fill="hold" nodeType="after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1000"/>
                                        <p:tgtEl>
                                          <p:spTgt spid="22"/>
                                        </p:tgtEl>
                                      </p:cBhvr>
                                    </p:animEffect>
                                    <p:anim calcmode="lin" valueType="num">
                                      <p:cBhvr>
                                        <p:cTn id="19" dur="1000" fill="hold"/>
                                        <p:tgtEl>
                                          <p:spTgt spid="22"/>
                                        </p:tgtEl>
                                        <p:attrNameLst>
                                          <p:attrName>ppt_x</p:attrName>
                                        </p:attrNameLst>
                                      </p:cBhvr>
                                      <p:tavLst>
                                        <p:tav tm="0">
                                          <p:val>
                                            <p:strVal val="#ppt_x"/>
                                          </p:val>
                                        </p:tav>
                                        <p:tav tm="100000">
                                          <p:val>
                                            <p:strVal val="#ppt_x"/>
                                          </p:val>
                                        </p:tav>
                                      </p:tavLst>
                                    </p:anim>
                                    <p:anim calcmode="lin" valueType="num">
                                      <p:cBhvr>
                                        <p:cTn id="20"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192000" cy="6858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印品黑体" panose="00000500000000000000" pitchFamily="2" charset="-122"/>
              <a:ea typeface="印品黑体" panose="00000500000000000000" pitchFamily="2" charset="-122"/>
            </a:endParaRPr>
          </a:p>
        </p:txBody>
      </p:sp>
      <p:sp>
        <p:nvSpPr>
          <p:cNvPr id="5" name="矩形 4"/>
          <p:cNvSpPr/>
          <p:nvPr/>
        </p:nvSpPr>
        <p:spPr>
          <a:xfrm>
            <a:off x="443883" y="1162974"/>
            <a:ext cx="11283520" cy="5237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prstClr val="white"/>
              </a:solidFill>
              <a:effectLst/>
              <a:uLnTx/>
              <a:uFillTx/>
              <a:latin typeface="印品黑体" panose="00000500000000000000" pitchFamily="2" charset="-122"/>
              <a:ea typeface="印品黑体" panose="00000500000000000000" pitchFamily="2" charset="-122"/>
              <a:cs typeface="+mn-cs"/>
            </a:endParaRPr>
          </a:p>
        </p:txBody>
      </p:sp>
      <p:sp>
        <p:nvSpPr>
          <p:cNvPr id="7" name="文本框 6"/>
          <p:cNvSpPr txBox="1"/>
          <p:nvPr/>
        </p:nvSpPr>
        <p:spPr>
          <a:xfrm>
            <a:off x="363326" y="230144"/>
            <a:ext cx="6215309" cy="769441"/>
          </a:xfrm>
          <a:prstGeom prst="rect">
            <a:avLst/>
          </a:prstGeom>
          <a:noFill/>
        </p:spPr>
        <p:txBody>
          <a:bodyPr wrap="square" rtlCol="0">
            <a:spAutoFit/>
          </a:bodyPr>
          <a:lstStyle/>
          <a:p>
            <a:r>
              <a:rPr lang="en-US" altLang="zh-CN" sz="4400" b="1" dirty="0">
                <a:solidFill>
                  <a:schemeClr val="bg1"/>
                </a:solidFill>
                <a:latin typeface="微软雅黑" panose="020B0503020204020204" pitchFamily="34" charset="-122"/>
                <a:ea typeface="微软雅黑" panose="020B0503020204020204" pitchFamily="34" charset="-122"/>
              </a:rPr>
              <a:t>APP </a:t>
            </a:r>
            <a:r>
              <a:rPr lang="zh-CN" altLang="en-US" sz="4400" b="1" dirty="0">
                <a:solidFill>
                  <a:schemeClr val="bg1"/>
                </a:solidFill>
                <a:latin typeface="微软雅黑" panose="020B0503020204020204" pitchFamily="34" charset="-122"/>
                <a:ea typeface="微软雅黑" panose="020B0503020204020204" pitchFamily="34" charset="-122"/>
              </a:rPr>
              <a:t>操作方法</a:t>
            </a:r>
            <a:r>
              <a:rPr lang="en-US" altLang="zh-CN" sz="4400" b="1" dirty="0">
                <a:solidFill>
                  <a:schemeClr val="bg1"/>
                </a:solidFill>
                <a:latin typeface="微软雅黑" panose="020B0503020204020204" pitchFamily="34" charset="-122"/>
                <a:ea typeface="微软雅黑" panose="020B0503020204020204" pitchFamily="34" charset="-122"/>
              </a:rPr>
              <a:t>——</a:t>
            </a:r>
            <a:r>
              <a:rPr lang="zh-CN" altLang="en-US" sz="4400" b="1" dirty="0">
                <a:solidFill>
                  <a:schemeClr val="bg1"/>
                </a:solidFill>
                <a:latin typeface="微软雅黑" panose="020B0503020204020204" pitchFamily="34" charset="-122"/>
                <a:ea typeface="微软雅黑" panose="020B0503020204020204" pitchFamily="34" charset="-122"/>
              </a:rPr>
              <a:t>登录</a:t>
            </a:r>
            <a:endParaRPr lang="zh-CN" altLang="en-US" sz="4400" b="1" dirty="0">
              <a:solidFill>
                <a:schemeClr val="bg1"/>
              </a:solidFill>
              <a:latin typeface="微软雅黑" panose="020B0503020204020204" pitchFamily="34" charset="-122"/>
              <a:ea typeface="微软雅黑" panose="020B0503020204020204" pitchFamily="34" charset="-122"/>
            </a:endParaRPr>
          </a:p>
        </p:txBody>
      </p:sp>
      <p:pic>
        <p:nvPicPr>
          <p:cNvPr id="22" name="图片 2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9879866" y="215305"/>
            <a:ext cx="2079835" cy="1239745"/>
          </a:xfrm>
          <a:prstGeom prst="rect">
            <a:avLst/>
          </a:prstGeom>
        </p:spPr>
      </p:pic>
      <p:sp>
        <p:nvSpPr>
          <p:cNvPr id="9" name="矩形 8"/>
          <p:cNvSpPr/>
          <p:nvPr/>
        </p:nvSpPr>
        <p:spPr>
          <a:xfrm>
            <a:off x="1396486" y="1378611"/>
            <a:ext cx="9050517" cy="1076325"/>
          </a:xfrm>
          <a:prstGeom prst="rect">
            <a:avLst/>
          </a:prstGeom>
        </p:spPr>
        <p:txBody>
          <a:bodyPr wrap="square">
            <a:spAutoFit/>
          </a:bodyPr>
          <a:lstStyle/>
          <a:p>
            <a:pPr>
              <a:spcAft>
                <a:spcPts val="0"/>
              </a:spcAft>
            </a:pPr>
            <a:r>
              <a:rPr lang="zh-CN" altLang="en-US" sz="2400" dirty="0">
                <a:solidFill>
                  <a:srgbClr val="27A98C"/>
                </a:solidFill>
                <a:latin typeface="微软雅黑" panose="020B0503020204020204" pitchFamily="34" charset="-122"/>
                <a:ea typeface="微软雅黑" panose="020B0503020204020204" pitchFamily="34" charset="-122"/>
                <a:cs typeface="微软雅黑" panose="020B0503020204020204" pitchFamily="34" charset="-122"/>
              </a:rPr>
              <a:t>新生</a:t>
            </a:r>
            <a:r>
              <a:rPr lang="en-US" altLang="zh-CN" sz="2400" dirty="0">
                <a:solidFill>
                  <a:srgbClr val="27A98C"/>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400" dirty="0">
                <a:solidFill>
                  <a:srgbClr val="27A98C"/>
                </a:solidFill>
                <a:latin typeface="微软雅黑" panose="020B0503020204020204" pitchFamily="34" charset="-122"/>
                <a:ea typeface="微软雅黑" panose="020B0503020204020204" pitchFamily="34" charset="-122"/>
                <a:cs typeface="微软雅黑" panose="020B0503020204020204" pitchFamily="34" charset="-122"/>
              </a:rPr>
              <a:t>之前未登陆过的同学</a:t>
            </a:r>
            <a:endParaRPr lang="en-US" altLang="zh-CN" sz="2400" dirty="0">
              <a:solidFill>
                <a:srgbClr val="27A98C"/>
              </a:solidFill>
              <a:latin typeface="微软雅黑" panose="020B0503020204020204" pitchFamily="34" charset="-122"/>
              <a:ea typeface="微软雅黑" panose="020B0503020204020204" pitchFamily="34" charset="-122"/>
              <a:cs typeface="微软雅黑" panose="020B0503020204020204" pitchFamily="34" charset="-122"/>
            </a:endParaRPr>
          </a:p>
          <a:p>
            <a:r>
              <a:rPr lang="zh-CN" altLang="zh-CN" sz="2000" dirty="0">
                <a:solidFill>
                  <a:srgbClr val="5A514A"/>
                </a:solidFill>
                <a:latin typeface="微软雅黑" panose="020B0503020204020204" pitchFamily="34" charset="-122"/>
                <a:ea typeface="微软雅黑" panose="020B0503020204020204" pitchFamily="34" charset="-122"/>
                <a:cs typeface="微软雅黑" panose="020B0503020204020204" pitchFamily="34" charset="-122"/>
              </a:rPr>
              <a:t>打开知到</a:t>
            </a:r>
            <a:r>
              <a:rPr lang="en-US" altLang="zh-CN" sz="2000" dirty="0">
                <a:solidFill>
                  <a:srgbClr val="5A514A"/>
                </a:solidFill>
                <a:latin typeface="微软雅黑" panose="020B0503020204020204" pitchFamily="34" charset="-122"/>
                <a:ea typeface="微软雅黑" panose="020B0503020204020204" pitchFamily="34" charset="-122"/>
                <a:cs typeface="微软雅黑" panose="020B0503020204020204" pitchFamily="34" charset="-122"/>
              </a:rPr>
              <a:t>APP</a:t>
            </a:r>
            <a:r>
              <a:rPr lang="zh-CN" altLang="zh-CN" sz="2000" dirty="0">
                <a:solidFill>
                  <a:srgbClr val="5A514A"/>
                </a:solidFill>
                <a:latin typeface="微软雅黑" panose="020B0503020204020204" pitchFamily="34" charset="-122"/>
                <a:ea typeface="微软雅黑" panose="020B0503020204020204" pitchFamily="34" charset="-122"/>
                <a:cs typeface="微软雅黑" panose="020B0503020204020204" pitchFamily="34" charset="-122"/>
              </a:rPr>
              <a:t>，在【我的】模块点击【未登录】，选择</a:t>
            </a:r>
            <a:r>
              <a:rPr lang="zh-CN" altLang="zh-CN" sz="20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学号</a:t>
            </a:r>
            <a:r>
              <a:rPr lang="zh-CN" altLang="zh-CN" sz="2000" dirty="0">
                <a:solidFill>
                  <a:srgbClr val="5A514A"/>
                </a:solidFill>
                <a:latin typeface="微软雅黑" panose="020B0503020204020204" pitchFamily="34" charset="-122"/>
                <a:ea typeface="微软雅黑" panose="020B0503020204020204" pitchFamily="34" charset="-122"/>
                <a:cs typeface="微软雅黑" panose="020B0503020204020204" pitchFamily="34" charset="-122"/>
              </a:rPr>
              <a:t>登录，输入自己的学校、大学学号及初始密码</a:t>
            </a:r>
            <a:r>
              <a:rPr lang="en-US" altLang="zh-CN" sz="2000" dirty="0">
                <a:solidFill>
                  <a:srgbClr val="5A514A"/>
                </a:solidFill>
                <a:latin typeface="微软雅黑" panose="020B0503020204020204" pitchFamily="34" charset="-122"/>
                <a:ea typeface="微软雅黑" panose="020B0503020204020204" pitchFamily="34" charset="-122"/>
                <a:cs typeface="微软雅黑" panose="020B0503020204020204" pitchFamily="34" charset="-122"/>
              </a:rPr>
              <a:t>123456</a:t>
            </a:r>
            <a:r>
              <a:rPr lang="zh-CN" altLang="en-US" sz="2000" dirty="0">
                <a:solidFill>
                  <a:srgbClr val="5A514A"/>
                </a:solidFill>
                <a:latin typeface="微软雅黑" panose="020B0503020204020204" pitchFamily="34" charset="-122"/>
                <a:ea typeface="微软雅黑" panose="020B0503020204020204" pitchFamily="34" charset="-122"/>
                <a:cs typeface="微软雅黑" panose="020B0503020204020204" pitchFamily="34" charset="-122"/>
              </a:rPr>
              <a:t>，按提示操作即可。</a:t>
            </a:r>
            <a:endParaRPr lang="zh-CN" altLang="zh-CN" sz="2400" dirty="0">
              <a:solidFill>
                <a:srgbClr val="5A514A"/>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10" name="组合 9"/>
          <p:cNvGrpSpPr/>
          <p:nvPr/>
        </p:nvGrpSpPr>
        <p:grpSpPr>
          <a:xfrm>
            <a:off x="1471659" y="2627087"/>
            <a:ext cx="1979930" cy="3521710"/>
            <a:chOff x="2010" y="3202"/>
            <a:chExt cx="3118" cy="5546"/>
          </a:xfrm>
          <a:effectLst>
            <a:outerShdw blurRad="50800" dist="38100" dir="2700000" algn="tl" rotWithShape="0">
              <a:prstClr val="black">
                <a:alpha val="40000"/>
              </a:prstClr>
            </a:outerShdw>
          </a:effectLst>
        </p:grpSpPr>
        <p:pic>
          <p:nvPicPr>
            <p:cNvPr id="11" name="图片 10"/>
            <p:cNvPicPr>
              <a:picLocks noChangeAspect="1"/>
            </p:cNvPicPr>
            <p:nvPr>
              <p:custDataLst>
                <p:tags r:id="rId2"/>
              </p:custDataLst>
            </p:nvPr>
          </p:nvPicPr>
          <p:blipFill>
            <a:blip r:embed="rId3"/>
            <a:stretch>
              <a:fillRect/>
            </a:stretch>
          </p:blipFill>
          <p:spPr>
            <a:xfrm>
              <a:off x="2010" y="3202"/>
              <a:ext cx="3118" cy="5546"/>
            </a:xfrm>
            <a:prstGeom prst="rect">
              <a:avLst/>
            </a:prstGeom>
          </p:spPr>
        </p:pic>
        <p:sp>
          <p:nvSpPr>
            <p:cNvPr id="12" name="矩形 11"/>
            <p:cNvSpPr/>
            <p:nvPr/>
          </p:nvSpPr>
          <p:spPr>
            <a:xfrm>
              <a:off x="3631" y="3802"/>
              <a:ext cx="756" cy="386"/>
            </a:xfrm>
            <a:prstGeom prst="rect">
              <a:avLst/>
            </a:prstGeom>
            <a:noFill/>
            <a:ln>
              <a:solidFill>
                <a:srgbClr val="FF0000"/>
              </a:solidFill>
            </a:ln>
            <a:extLst>
              <a:ext uri="{909E8E84-426E-40DD-AFC4-6F175D3DCCD1}">
                <a14:hiddenFill xmlns:a14="http://schemas.microsoft.com/office/drawing/2010/main">
                  <a:solidFill>
                    <a:srgbClr val="FF0000"/>
                  </a:solidFill>
                </a14:hiddenFill>
              </a:ext>
            </a:extLst>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grpSp>
      <p:grpSp>
        <p:nvGrpSpPr>
          <p:cNvPr id="14" name="组合 13"/>
          <p:cNvGrpSpPr/>
          <p:nvPr/>
        </p:nvGrpSpPr>
        <p:grpSpPr>
          <a:xfrm>
            <a:off x="3867514" y="2627087"/>
            <a:ext cx="1981200" cy="3522980"/>
            <a:chOff x="5783" y="3202"/>
            <a:chExt cx="3120" cy="5548"/>
          </a:xfrm>
          <a:effectLst>
            <a:outerShdw blurRad="50800" dist="38100" dir="2700000" algn="tl" rotWithShape="0">
              <a:prstClr val="black">
                <a:alpha val="40000"/>
              </a:prstClr>
            </a:outerShdw>
          </a:effectLst>
        </p:grpSpPr>
        <p:pic>
          <p:nvPicPr>
            <p:cNvPr id="15" name="图片 14"/>
            <p:cNvPicPr>
              <a:picLocks noChangeAspect="1"/>
            </p:cNvPicPr>
            <p:nvPr>
              <p:custDataLst>
                <p:tags r:id="rId4"/>
              </p:custDataLst>
            </p:nvPr>
          </p:nvPicPr>
          <p:blipFill>
            <a:blip r:embed="rId5"/>
            <a:stretch>
              <a:fillRect/>
            </a:stretch>
          </p:blipFill>
          <p:spPr>
            <a:xfrm>
              <a:off x="5783" y="3202"/>
              <a:ext cx="3120" cy="5548"/>
            </a:xfrm>
            <a:prstGeom prst="rect">
              <a:avLst/>
            </a:prstGeom>
          </p:spPr>
        </p:pic>
        <p:sp>
          <p:nvSpPr>
            <p:cNvPr id="16" name="矩形 15"/>
            <p:cNvSpPr/>
            <p:nvPr/>
          </p:nvSpPr>
          <p:spPr>
            <a:xfrm>
              <a:off x="5964" y="3687"/>
              <a:ext cx="2304" cy="300"/>
            </a:xfrm>
            <a:prstGeom prst="rect">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7" name="组合 16"/>
          <p:cNvGrpSpPr/>
          <p:nvPr/>
        </p:nvGrpSpPr>
        <p:grpSpPr>
          <a:xfrm>
            <a:off x="6300199" y="2627087"/>
            <a:ext cx="1979930" cy="3521710"/>
            <a:chOff x="9614" y="3202"/>
            <a:chExt cx="3118" cy="5546"/>
          </a:xfrm>
          <a:effectLst>
            <a:outerShdw blurRad="50800" dist="38100" dir="2700000" algn="tl" rotWithShape="0">
              <a:prstClr val="black">
                <a:alpha val="40000"/>
              </a:prstClr>
            </a:outerShdw>
          </a:effectLst>
        </p:grpSpPr>
        <p:pic>
          <p:nvPicPr>
            <p:cNvPr id="18" name="图片 17"/>
            <p:cNvPicPr>
              <a:picLocks noChangeAspect="1"/>
            </p:cNvPicPr>
            <p:nvPr>
              <p:custDataLst>
                <p:tags r:id="rId6"/>
              </p:custDataLst>
            </p:nvPr>
          </p:nvPicPr>
          <p:blipFill>
            <a:blip r:embed="rId7"/>
            <a:stretch>
              <a:fillRect/>
            </a:stretch>
          </p:blipFill>
          <p:spPr>
            <a:xfrm>
              <a:off x="9614" y="3202"/>
              <a:ext cx="3118" cy="5547"/>
            </a:xfrm>
            <a:prstGeom prst="rect">
              <a:avLst/>
            </a:prstGeom>
          </p:spPr>
        </p:pic>
        <p:sp>
          <p:nvSpPr>
            <p:cNvPr id="20" name="矩形 19"/>
            <p:cNvSpPr/>
            <p:nvPr/>
          </p:nvSpPr>
          <p:spPr>
            <a:xfrm>
              <a:off x="10481" y="5500"/>
              <a:ext cx="634" cy="402"/>
            </a:xfrm>
            <a:prstGeom prst="rect">
              <a:avLst/>
            </a:prstGeom>
            <a:noFill/>
            <a:ln>
              <a:solidFill>
                <a:srgbClr val="FF0000"/>
              </a:solidFill>
            </a:ln>
            <a:extLst>
              <a:ext uri="{909E8E84-426E-40DD-AFC4-6F175D3DCCD1}">
                <a14:hiddenFill xmlns:a14="http://schemas.microsoft.com/office/drawing/2010/main">
                  <a:solidFill>
                    <a:srgbClr val="FF0000"/>
                  </a:solidFill>
                </a14:hiddenFill>
              </a:ext>
            </a:extLst>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grpSp>
      <p:grpSp>
        <p:nvGrpSpPr>
          <p:cNvPr id="21" name="组合 20"/>
          <p:cNvGrpSpPr/>
          <p:nvPr/>
        </p:nvGrpSpPr>
        <p:grpSpPr>
          <a:xfrm>
            <a:off x="8723359" y="2627087"/>
            <a:ext cx="1981200" cy="3521710"/>
            <a:chOff x="13430" y="3202"/>
            <a:chExt cx="3120" cy="5546"/>
          </a:xfrm>
          <a:effectLst>
            <a:outerShdw blurRad="50800" dist="38100" dir="2700000" algn="tl" rotWithShape="0">
              <a:prstClr val="black">
                <a:alpha val="40000"/>
              </a:prstClr>
            </a:outerShdw>
          </a:effectLst>
        </p:grpSpPr>
        <p:pic>
          <p:nvPicPr>
            <p:cNvPr id="23" name="图片 22"/>
            <p:cNvPicPr>
              <a:picLocks noChangeAspect="1"/>
            </p:cNvPicPr>
            <p:nvPr>
              <p:custDataLst>
                <p:tags r:id="rId8"/>
              </p:custDataLst>
            </p:nvPr>
          </p:nvPicPr>
          <p:blipFill>
            <a:blip r:embed="rId9"/>
            <a:stretch>
              <a:fillRect/>
            </a:stretch>
          </p:blipFill>
          <p:spPr>
            <a:xfrm>
              <a:off x="13430" y="3202"/>
              <a:ext cx="3120" cy="5547"/>
            </a:xfrm>
            <a:prstGeom prst="rect">
              <a:avLst/>
            </a:prstGeom>
          </p:spPr>
        </p:pic>
        <p:sp>
          <p:nvSpPr>
            <p:cNvPr id="25" name="矩形 24"/>
            <p:cNvSpPr/>
            <p:nvPr/>
          </p:nvSpPr>
          <p:spPr>
            <a:xfrm>
              <a:off x="14298" y="5500"/>
              <a:ext cx="634" cy="402"/>
            </a:xfrm>
            <a:prstGeom prst="rect">
              <a:avLst/>
            </a:prstGeom>
            <a:noFill/>
            <a:ln>
              <a:solidFill>
                <a:srgbClr val="FF0000"/>
              </a:solidFill>
            </a:ln>
            <a:extLst>
              <a:ext uri="{909E8E84-426E-40DD-AFC4-6F175D3DCCD1}">
                <a14:hiddenFill xmlns:a14="http://schemas.microsoft.com/office/drawing/2010/main">
                  <a:solidFill>
                    <a:srgbClr val="FF0000"/>
                  </a:solidFill>
                </a14:hiddenFill>
              </a:ext>
            </a:extLst>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12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1159"/>
                            </p:stCondLst>
                            <p:childTnLst>
                              <p:par>
                                <p:cTn id="9" presetID="47" presetClass="entr" presetSubtype="0"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192000" cy="6858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印品黑体" panose="00000500000000000000" pitchFamily="2" charset="-122"/>
              <a:ea typeface="印品黑体" panose="00000500000000000000" pitchFamily="2" charset="-122"/>
            </a:endParaRPr>
          </a:p>
        </p:txBody>
      </p:sp>
      <p:sp>
        <p:nvSpPr>
          <p:cNvPr id="5" name="矩形 4"/>
          <p:cNvSpPr/>
          <p:nvPr/>
        </p:nvSpPr>
        <p:spPr>
          <a:xfrm>
            <a:off x="443883" y="1162974"/>
            <a:ext cx="11283520" cy="5237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prstClr val="white"/>
              </a:solidFill>
              <a:effectLst/>
              <a:uLnTx/>
              <a:uFillTx/>
              <a:latin typeface="印品黑体" panose="00000500000000000000" pitchFamily="2" charset="-122"/>
              <a:ea typeface="印品黑体" panose="00000500000000000000" pitchFamily="2" charset="-122"/>
              <a:cs typeface="+mn-cs"/>
            </a:endParaRPr>
          </a:p>
        </p:txBody>
      </p:sp>
      <p:sp>
        <p:nvSpPr>
          <p:cNvPr id="7" name="文本框 6"/>
          <p:cNvSpPr txBox="1"/>
          <p:nvPr/>
        </p:nvSpPr>
        <p:spPr>
          <a:xfrm>
            <a:off x="363326" y="230144"/>
            <a:ext cx="6215309" cy="769441"/>
          </a:xfrm>
          <a:prstGeom prst="rect">
            <a:avLst/>
          </a:prstGeom>
          <a:noFill/>
        </p:spPr>
        <p:txBody>
          <a:bodyPr wrap="square" rtlCol="0">
            <a:spAutoFit/>
          </a:bodyPr>
          <a:lstStyle/>
          <a:p>
            <a:r>
              <a:rPr lang="en-US" altLang="zh-CN" sz="4400" b="1" dirty="0">
                <a:solidFill>
                  <a:schemeClr val="bg1"/>
                </a:solidFill>
                <a:latin typeface="微软雅黑" panose="020B0503020204020204" pitchFamily="34" charset="-122"/>
                <a:ea typeface="微软雅黑" panose="020B0503020204020204" pitchFamily="34" charset="-122"/>
              </a:rPr>
              <a:t>APP </a:t>
            </a:r>
            <a:r>
              <a:rPr lang="zh-CN" altLang="en-US" sz="4400" b="1" dirty="0">
                <a:solidFill>
                  <a:schemeClr val="bg1"/>
                </a:solidFill>
                <a:latin typeface="微软雅黑" panose="020B0503020204020204" pitchFamily="34" charset="-122"/>
                <a:ea typeface="微软雅黑" panose="020B0503020204020204" pitchFamily="34" charset="-122"/>
              </a:rPr>
              <a:t>操作方法</a:t>
            </a:r>
            <a:r>
              <a:rPr lang="en-US" altLang="zh-CN" sz="4400" b="1" dirty="0">
                <a:solidFill>
                  <a:schemeClr val="bg1"/>
                </a:solidFill>
                <a:latin typeface="微软雅黑" panose="020B0503020204020204" pitchFamily="34" charset="-122"/>
                <a:ea typeface="微软雅黑" panose="020B0503020204020204" pitchFamily="34" charset="-122"/>
              </a:rPr>
              <a:t>——</a:t>
            </a:r>
            <a:r>
              <a:rPr lang="zh-CN" altLang="en-US" sz="4400" b="1" dirty="0">
                <a:solidFill>
                  <a:schemeClr val="bg1"/>
                </a:solidFill>
                <a:latin typeface="微软雅黑" panose="020B0503020204020204" pitchFamily="34" charset="-122"/>
                <a:ea typeface="微软雅黑" panose="020B0503020204020204" pitchFamily="34" charset="-122"/>
              </a:rPr>
              <a:t>登录</a:t>
            </a:r>
            <a:endParaRPr lang="zh-CN" altLang="en-US" sz="4400" b="1" dirty="0">
              <a:solidFill>
                <a:schemeClr val="bg1"/>
              </a:solidFill>
              <a:latin typeface="微软雅黑" panose="020B0503020204020204" pitchFamily="34" charset="-122"/>
              <a:ea typeface="微软雅黑" panose="020B0503020204020204" pitchFamily="34" charset="-122"/>
            </a:endParaRPr>
          </a:p>
        </p:txBody>
      </p:sp>
      <p:pic>
        <p:nvPicPr>
          <p:cNvPr id="22" name="图片 2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9879866" y="215305"/>
            <a:ext cx="2079835" cy="1239745"/>
          </a:xfrm>
          <a:prstGeom prst="rect">
            <a:avLst/>
          </a:prstGeom>
        </p:spPr>
      </p:pic>
      <p:sp>
        <p:nvSpPr>
          <p:cNvPr id="19" name="矩形 18"/>
          <p:cNvSpPr/>
          <p:nvPr/>
        </p:nvSpPr>
        <p:spPr>
          <a:xfrm>
            <a:off x="1570741" y="1360685"/>
            <a:ext cx="9050517" cy="1076325"/>
          </a:xfrm>
          <a:prstGeom prst="rect">
            <a:avLst/>
          </a:prstGeom>
        </p:spPr>
        <p:txBody>
          <a:bodyPr wrap="square">
            <a:spAutoFit/>
          </a:bodyPr>
          <a:lstStyle/>
          <a:p>
            <a:pPr>
              <a:spcAft>
                <a:spcPts val="0"/>
              </a:spcAft>
            </a:pPr>
            <a:r>
              <a:rPr lang="zh-CN" altLang="en-US" sz="2400" dirty="0">
                <a:solidFill>
                  <a:srgbClr val="27A98C"/>
                </a:solidFill>
                <a:latin typeface="微软雅黑" panose="020B0503020204020204" pitchFamily="34" charset="-122"/>
                <a:ea typeface="微软雅黑" panose="020B0503020204020204" pitchFamily="34" charset="-122"/>
              </a:rPr>
              <a:t>新生</a:t>
            </a:r>
            <a:r>
              <a:rPr lang="en-US" altLang="zh-CN" sz="2400" dirty="0">
                <a:solidFill>
                  <a:srgbClr val="27A98C"/>
                </a:solidFill>
                <a:latin typeface="微软雅黑" panose="020B0503020204020204" pitchFamily="34" charset="-122"/>
                <a:ea typeface="微软雅黑" panose="020B0503020204020204" pitchFamily="34" charset="-122"/>
              </a:rPr>
              <a:t>—</a:t>
            </a:r>
            <a:r>
              <a:rPr lang="zh-CN" altLang="en-US" sz="2400" dirty="0">
                <a:solidFill>
                  <a:srgbClr val="27A98C"/>
                </a:solidFill>
                <a:latin typeface="微软雅黑" panose="020B0503020204020204" pitchFamily="34" charset="-122"/>
                <a:ea typeface="微软雅黑" panose="020B0503020204020204" pitchFamily="34" charset="-122"/>
              </a:rPr>
              <a:t>之前未登录过的同学</a:t>
            </a:r>
            <a:endParaRPr lang="en-US" altLang="zh-CN" sz="2400" dirty="0">
              <a:solidFill>
                <a:srgbClr val="27A98C"/>
              </a:solidFill>
              <a:latin typeface="微软雅黑" panose="020B0503020204020204" pitchFamily="34" charset="-122"/>
              <a:ea typeface="微软雅黑" panose="020B0503020204020204" pitchFamily="34" charset="-122"/>
            </a:endParaRPr>
          </a:p>
          <a:p>
            <a:r>
              <a:rPr lang="zh-CN" altLang="en-US" sz="2000" dirty="0">
                <a:solidFill>
                  <a:srgbClr val="5A514A"/>
                </a:solidFill>
                <a:latin typeface="微软雅黑" panose="020B0503020204020204" pitchFamily="34" charset="-122"/>
                <a:ea typeface="微软雅黑" panose="020B0503020204020204" pitchFamily="34" charset="-122"/>
              </a:rPr>
              <a:t>在学号登录、验证姓氏、绑定手机号、修改初始密码后，会弹出课程确认的界面，点击确认即可。</a:t>
            </a:r>
            <a:endParaRPr lang="zh-CN" altLang="en-US" sz="2000" dirty="0">
              <a:solidFill>
                <a:srgbClr val="5A514A"/>
              </a:solidFill>
              <a:latin typeface="微软雅黑" panose="020B0503020204020204" pitchFamily="34" charset="-122"/>
              <a:ea typeface="微软雅黑" panose="020B0503020204020204" pitchFamily="34" charset="-122"/>
            </a:endParaRPr>
          </a:p>
        </p:txBody>
      </p:sp>
      <p:grpSp>
        <p:nvGrpSpPr>
          <p:cNvPr id="24" name="组合 23"/>
          <p:cNvGrpSpPr/>
          <p:nvPr/>
        </p:nvGrpSpPr>
        <p:grpSpPr>
          <a:xfrm>
            <a:off x="2614147" y="2565771"/>
            <a:ext cx="1979930" cy="3521710"/>
            <a:chOff x="3949" y="2770"/>
            <a:chExt cx="3118" cy="5546"/>
          </a:xfrm>
          <a:effectLst>
            <a:outerShdw blurRad="50800" dist="38100" dir="2700000" algn="tl" rotWithShape="0">
              <a:prstClr val="black">
                <a:alpha val="40000"/>
              </a:prstClr>
            </a:outerShdw>
          </a:effectLst>
        </p:grpSpPr>
        <p:pic>
          <p:nvPicPr>
            <p:cNvPr id="26" name="图片 25"/>
            <p:cNvPicPr>
              <a:picLocks noChangeAspect="1"/>
            </p:cNvPicPr>
            <p:nvPr>
              <p:custDataLst>
                <p:tags r:id="rId2"/>
              </p:custDataLst>
            </p:nvPr>
          </p:nvPicPr>
          <p:blipFill>
            <a:blip r:embed="rId3"/>
            <a:stretch>
              <a:fillRect/>
            </a:stretch>
          </p:blipFill>
          <p:spPr>
            <a:xfrm>
              <a:off x="3949" y="2770"/>
              <a:ext cx="3119" cy="5546"/>
            </a:xfrm>
            <a:prstGeom prst="rect">
              <a:avLst/>
            </a:prstGeom>
          </p:spPr>
        </p:pic>
        <p:sp>
          <p:nvSpPr>
            <p:cNvPr id="27" name="矩形 26"/>
            <p:cNvSpPr/>
            <p:nvPr/>
          </p:nvSpPr>
          <p:spPr>
            <a:xfrm>
              <a:off x="4106" y="3361"/>
              <a:ext cx="2755" cy="555"/>
            </a:xfrm>
            <a:prstGeom prst="rect">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8" name="组合 27"/>
          <p:cNvGrpSpPr/>
          <p:nvPr/>
        </p:nvGrpSpPr>
        <p:grpSpPr>
          <a:xfrm>
            <a:off x="7229962" y="2565771"/>
            <a:ext cx="1979930" cy="3521710"/>
            <a:chOff x="11218" y="2770"/>
            <a:chExt cx="3118" cy="5546"/>
          </a:xfrm>
          <a:effectLst>
            <a:outerShdw blurRad="50800" dist="38100" dir="2700000" algn="tl" rotWithShape="0">
              <a:prstClr val="black">
                <a:alpha val="40000"/>
              </a:prstClr>
            </a:outerShdw>
          </a:effectLst>
        </p:grpSpPr>
        <p:pic>
          <p:nvPicPr>
            <p:cNvPr id="29" name="图片 28"/>
            <p:cNvPicPr>
              <a:picLocks noChangeAspect="1"/>
            </p:cNvPicPr>
            <p:nvPr/>
          </p:nvPicPr>
          <p:blipFill>
            <a:blip r:embed="rId4"/>
            <a:stretch>
              <a:fillRect/>
            </a:stretch>
          </p:blipFill>
          <p:spPr>
            <a:xfrm>
              <a:off x="11218" y="2770"/>
              <a:ext cx="3118" cy="5546"/>
            </a:xfrm>
            <a:prstGeom prst="rect">
              <a:avLst/>
            </a:prstGeom>
          </p:spPr>
        </p:pic>
        <p:sp>
          <p:nvSpPr>
            <p:cNvPr id="30" name="矩形 29"/>
            <p:cNvSpPr/>
            <p:nvPr/>
          </p:nvSpPr>
          <p:spPr>
            <a:xfrm>
              <a:off x="11400" y="4556"/>
              <a:ext cx="2755" cy="555"/>
            </a:xfrm>
            <a:prstGeom prst="rect">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1" name="右箭头 1"/>
          <p:cNvSpPr/>
          <p:nvPr/>
        </p:nvSpPr>
        <p:spPr>
          <a:xfrm>
            <a:off x="5394812" y="3846962"/>
            <a:ext cx="1024255" cy="589915"/>
          </a:xfrm>
          <a:prstGeom prst="rightArrow">
            <a:avLst/>
          </a:prstGeom>
          <a:solidFill>
            <a:srgbClr val="12B19F"/>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12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1159"/>
                            </p:stCondLst>
                            <p:childTnLst>
                              <p:par>
                                <p:cTn id="9" presetID="47" presetClass="entr" presetSubtype="0"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192000" cy="6858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印品黑体" panose="00000500000000000000" pitchFamily="2" charset="-122"/>
              <a:ea typeface="印品黑体" panose="00000500000000000000" pitchFamily="2" charset="-122"/>
            </a:endParaRPr>
          </a:p>
        </p:txBody>
      </p:sp>
      <p:sp>
        <p:nvSpPr>
          <p:cNvPr id="5" name="矩形 4"/>
          <p:cNvSpPr/>
          <p:nvPr/>
        </p:nvSpPr>
        <p:spPr>
          <a:xfrm>
            <a:off x="443883" y="1162974"/>
            <a:ext cx="11283520" cy="5237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prstClr val="white"/>
              </a:solidFill>
              <a:effectLst/>
              <a:uLnTx/>
              <a:uFillTx/>
              <a:latin typeface="印品黑体" panose="00000500000000000000" pitchFamily="2" charset="-122"/>
              <a:ea typeface="印品黑体" panose="00000500000000000000" pitchFamily="2" charset="-122"/>
              <a:cs typeface="+mn-cs"/>
            </a:endParaRPr>
          </a:p>
        </p:txBody>
      </p:sp>
      <p:sp>
        <p:nvSpPr>
          <p:cNvPr id="7" name="文本框 6"/>
          <p:cNvSpPr txBox="1"/>
          <p:nvPr/>
        </p:nvSpPr>
        <p:spPr>
          <a:xfrm>
            <a:off x="363326" y="230144"/>
            <a:ext cx="6215309" cy="769441"/>
          </a:xfrm>
          <a:prstGeom prst="rect">
            <a:avLst/>
          </a:prstGeom>
          <a:noFill/>
        </p:spPr>
        <p:txBody>
          <a:bodyPr wrap="square" rtlCol="0">
            <a:spAutoFit/>
          </a:bodyPr>
          <a:lstStyle/>
          <a:p>
            <a:r>
              <a:rPr lang="en-US" altLang="zh-CN" sz="4400" b="1" dirty="0">
                <a:solidFill>
                  <a:schemeClr val="bg1"/>
                </a:solidFill>
                <a:latin typeface="微软雅黑" panose="020B0503020204020204" pitchFamily="34" charset="-122"/>
                <a:ea typeface="微软雅黑" panose="020B0503020204020204" pitchFamily="34" charset="-122"/>
              </a:rPr>
              <a:t>APP </a:t>
            </a:r>
            <a:r>
              <a:rPr lang="zh-CN" altLang="en-US" sz="4400" b="1" dirty="0">
                <a:solidFill>
                  <a:schemeClr val="bg1"/>
                </a:solidFill>
                <a:latin typeface="微软雅黑" panose="020B0503020204020204" pitchFamily="34" charset="-122"/>
                <a:ea typeface="微软雅黑" panose="020B0503020204020204" pitchFamily="34" charset="-122"/>
              </a:rPr>
              <a:t>操作方法</a:t>
            </a:r>
            <a:r>
              <a:rPr lang="en-US" altLang="zh-CN" sz="4400" b="1" dirty="0">
                <a:solidFill>
                  <a:schemeClr val="bg1"/>
                </a:solidFill>
                <a:latin typeface="微软雅黑" panose="020B0503020204020204" pitchFamily="34" charset="-122"/>
                <a:ea typeface="微软雅黑" panose="020B0503020204020204" pitchFamily="34" charset="-122"/>
              </a:rPr>
              <a:t>——</a:t>
            </a:r>
            <a:r>
              <a:rPr lang="zh-CN" altLang="en-US" sz="4400" b="1" dirty="0">
                <a:solidFill>
                  <a:schemeClr val="bg1"/>
                </a:solidFill>
                <a:latin typeface="微软雅黑" panose="020B0503020204020204" pitchFamily="34" charset="-122"/>
                <a:ea typeface="微软雅黑" panose="020B0503020204020204" pitchFamily="34" charset="-122"/>
              </a:rPr>
              <a:t>登录</a:t>
            </a:r>
            <a:endParaRPr lang="zh-CN" altLang="en-US" sz="4400" b="1" dirty="0">
              <a:solidFill>
                <a:schemeClr val="bg1"/>
              </a:solidFill>
              <a:latin typeface="微软雅黑" panose="020B0503020204020204" pitchFamily="34" charset="-122"/>
              <a:ea typeface="微软雅黑" panose="020B0503020204020204" pitchFamily="34" charset="-122"/>
            </a:endParaRPr>
          </a:p>
        </p:txBody>
      </p:sp>
      <p:pic>
        <p:nvPicPr>
          <p:cNvPr id="22" name="图片 2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9879866" y="215305"/>
            <a:ext cx="2079835" cy="1239745"/>
          </a:xfrm>
          <a:prstGeom prst="rect">
            <a:avLst/>
          </a:prstGeom>
        </p:spPr>
      </p:pic>
      <p:sp>
        <p:nvSpPr>
          <p:cNvPr id="19" name="矩形 18"/>
          <p:cNvSpPr/>
          <p:nvPr/>
        </p:nvSpPr>
        <p:spPr>
          <a:xfrm>
            <a:off x="1570741" y="1360685"/>
            <a:ext cx="9050517" cy="768350"/>
          </a:xfrm>
          <a:prstGeom prst="rect">
            <a:avLst/>
          </a:prstGeom>
        </p:spPr>
        <p:txBody>
          <a:bodyPr wrap="square">
            <a:spAutoFit/>
          </a:bodyPr>
          <a:lstStyle/>
          <a:p>
            <a:r>
              <a:rPr lang="zh-CN" altLang="en-US" sz="2400" dirty="0">
                <a:solidFill>
                  <a:srgbClr val="27A98C"/>
                </a:solidFill>
                <a:latin typeface="微软雅黑" panose="020B0503020204020204" pitchFamily="34" charset="-122"/>
                <a:ea typeface="微软雅黑" panose="020B0503020204020204" pitchFamily="34" charset="-122"/>
                <a:cs typeface="微软雅黑" panose="020B0503020204020204" pitchFamily="34" charset="-122"/>
                <a:sym typeface="+mn-ea"/>
              </a:rPr>
              <a:t>新生</a:t>
            </a:r>
            <a:r>
              <a:rPr lang="en-US" altLang="zh-CN" sz="2400" dirty="0">
                <a:solidFill>
                  <a:srgbClr val="27A98C"/>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400" dirty="0">
                <a:solidFill>
                  <a:srgbClr val="27A98C"/>
                </a:solidFill>
                <a:latin typeface="微软雅黑" panose="020B0503020204020204" pitchFamily="34" charset="-122"/>
                <a:ea typeface="微软雅黑" panose="020B0503020204020204" pitchFamily="34" charset="-122"/>
                <a:cs typeface="微软雅黑" panose="020B0503020204020204" pitchFamily="34" charset="-122"/>
                <a:sym typeface="+mn-ea"/>
              </a:rPr>
              <a:t>之前未登陆过的同学</a:t>
            </a:r>
            <a:endParaRPr lang="en-US" altLang="zh-CN" sz="2400" dirty="0">
              <a:solidFill>
                <a:srgbClr val="27A98C"/>
              </a:solidFill>
              <a:latin typeface="微软雅黑" panose="020B0503020204020204" pitchFamily="34" charset="-122"/>
              <a:ea typeface="微软雅黑" panose="020B0503020204020204" pitchFamily="34" charset="-122"/>
              <a:cs typeface="微软雅黑" panose="020B0503020204020204" pitchFamily="34" charset="-122"/>
            </a:endParaRPr>
          </a:p>
          <a:p>
            <a:r>
              <a:rPr lang="zh-CN" altLang="en-US" sz="2000" dirty="0">
                <a:solidFill>
                  <a:srgbClr val="5A514A"/>
                </a:solidFill>
                <a:latin typeface="微软雅黑" panose="020B0503020204020204" pitchFamily="34" charset="-122"/>
                <a:ea typeface="微软雅黑" panose="020B0503020204020204" pitchFamily="34" charset="-122"/>
                <a:cs typeface="微软雅黑" panose="020B0503020204020204" pitchFamily="34" charset="-122"/>
              </a:rPr>
              <a:t>使用手机号</a:t>
            </a:r>
            <a:r>
              <a:rPr lang="en-US" altLang="zh-CN" sz="2000" dirty="0">
                <a:solidFill>
                  <a:srgbClr val="5A514A"/>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000" dirty="0">
                <a:solidFill>
                  <a:srgbClr val="5A514A"/>
                </a:solidFill>
                <a:latin typeface="微软雅黑" panose="020B0503020204020204" pitchFamily="34" charset="-122"/>
                <a:ea typeface="微软雅黑" panose="020B0503020204020204" pitchFamily="34" charset="-122"/>
                <a:cs typeface="微软雅黑" panose="020B0503020204020204" pitchFamily="34" charset="-122"/>
              </a:rPr>
              <a:t>学号及修改过的密码登录，即可看到已经导入的课程。</a:t>
            </a:r>
            <a:endParaRPr lang="zh-CN" altLang="en-US" sz="2000" dirty="0">
              <a:solidFill>
                <a:srgbClr val="5A514A"/>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1" name="右箭头 1"/>
          <p:cNvSpPr/>
          <p:nvPr/>
        </p:nvSpPr>
        <p:spPr>
          <a:xfrm>
            <a:off x="5394812" y="3846962"/>
            <a:ext cx="1024255" cy="589915"/>
          </a:xfrm>
          <a:prstGeom prst="rightArrow">
            <a:avLst/>
          </a:prstGeom>
          <a:solidFill>
            <a:srgbClr val="12B19F"/>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grpSp>
        <p:nvGrpSpPr>
          <p:cNvPr id="14" name="组合 13"/>
          <p:cNvGrpSpPr/>
          <p:nvPr/>
        </p:nvGrpSpPr>
        <p:grpSpPr>
          <a:xfrm>
            <a:off x="7187454" y="2399132"/>
            <a:ext cx="1979930" cy="3521710"/>
            <a:chOff x="11218" y="2770"/>
            <a:chExt cx="3118" cy="5546"/>
          </a:xfrm>
          <a:effectLst>
            <a:outerShdw blurRad="50800" dist="38100" dir="2700000" algn="tl" rotWithShape="0">
              <a:prstClr val="black">
                <a:alpha val="40000"/>
              </a:prstClr>
            </a:outerShdw>
          </a:effectLst>
        </p:grpSpPr>
        <p:pic>
          <p:nvPicPr>
            <p:cNvPr id="15" name="图片 14"/>
            <p:cNvPicPr>
              <a:picLocks noChangeAspect="1"/>
            </p:cNvPicPr>
            <p:nvPr/>
          </p:nvPicPr>
          <p:blipFill>
            <a:blip r:embed="rId2"/>
            <a:stretch>
              <a:fillRect/>
            </a:stretch>
          </p:blipFill>
          <p:spPr>
            <a:xfrm>
              <a:off x="11218" y="2770"/>
              <a:ext cx="3118" cy="5546"/>
            </a:xfrm>
            <a:prstGeom prst="rect">
              <a:avLst/>
            </a:prstGeom>
          </p:spPr>
        </p:pic>
        <p:sp>
          <p:nvSpPr>
            <p:cNvPr id="16" name="矩形 15"/>
            <p:cNvSpPr/>
            <p:nvPr/>
          </p:nvSpPr>
          <p:spPr>
            <a:xfrm>
              <a:off x="11400" y="4556"/>
              <a:ext cx="2755" cy="555"/>
            </a:xfrm>
            <a:prstGeom prst="rect">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7" name="图片 16" descr="微信图片_20210305215604"/>
          <p:cNvPicPr>
            <a:picLocks noChangeAspect="1"/>
          </p:cNvPicPr>
          <p:nvPr/>
        </p:nvPicPr>
        <p:blipFill>
          <a:blip r:embed="rId3"/>
          <a:stretch>
            <a:fillRect/>
          </a:stretch>
        </p:blipFill>
        <p:spPr>
          <a:xfrm>
            <a:off x="2653554" y="2369922"/>
            <a:ext cx="1998980" cy="3554095"/>
          </a:xfrm>
          <a:prstGeom prst="rect">
            <a:avLst/>
          </a:prstGeom>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12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1159"/>
                            </p:stCondLst>
                            <p:childTnLst>
                              <p:par>
                                <p:cTn id="9" presetID="47" presetClass="entr" presetSubtype="0"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192000" cy="6858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印品黑体" panose="00000500000000000000" pitchFamily="2" charset="-122"/>
              <a:ea typeface="印品黑体" panose="00000500000000000000" pitchFamily="2" charset="-122"/>
            </a:endParaRPr>
          </a:p>
        </p:txBody>
      </p:sp>
      <p:sp>
        <p:nvSpPr>
          <p:cNvPr id="5" name="矩形 4"/>
          <p:cNvSpPr/>
          <p:nvPr/>
        </p:nvSpPr>
        <p:spPr>
          <a:xfrm>
            <a:off x="443883" y="1162974"/>
            <a:ext cx="11283520" cy="5237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prstClr val="white"/>
              </a:solidFill>
              <a:effectLst/>
              <a:uLnTx/>
              <a:uFillTx/>
              <a:latin typeface="印品黑体" panose="00000500000000000000" pitchFamily="2" charset="-122"/>
              <a:ea typeface="印品黑体" panose="00000500000000000000" pitchFamily="2" charset="-122"/>
              <a:cs typeface="+mn-cs"/>
            </a:endParaRPr>
          </a:p>
        </p:txBody>
      </p:sp>
      <p:sp>
        <p:nvSpPr>
          <p:cNvPr id="7" name="文本框 6"/>
          <p:cNvSpPr txBox="1"/>
          <p:nvPr/>
        </p:nvSpPr>
        <p:spPr>
          <a:xfrm>
            <a:off x="363326" y="230144"/>
            <a:ext cx="6215309" cy="769441"/>
          </a:xfrm>
          <a:prstGeom prst="rect">
            <a:avLst/>
          </a:prstGeom>
          <a:noFill/>
        </p:spPr>
        <p:txBody>
          <a:bodyPr wrap="square" rtlCol="0">
            <a:spAutoFit/>
          </a:bodyPr>
          <a:lstStyle/>
          <a:p>
            <a:r>
              <a:rPr lang="zh-CN" altLang="en-US" sz="4400" b="1" dirty="0">
                <a:solidFill>
                  <a:schemeClr val="bg1"/>
                </a:solidFill>
                <a:latin typeface="微软雅黑" panose="020B0503020204020204" pitchFamily="34" charset="-122"/>
                <a:ea typeface="微软雅黑" panose="020B0503020204020204" pitchFamily="34" charset="-122"/>
              </a:rPr>
              <a:t>忘记密码</a:t>
            </a:r>
            <a:endParaRPr lang="zh-CN" altLang="en-US" sz="4400" b="1" dirty="0">
              <a:solidFill>
                <a:schemeClr val="bg1"/>
              </a:solidFill>
              <a:latin typeface="微软雅黑" panose="020B0503020204020204" pitchFamily="34" charset="-122"/>
              <a:ea typeface="微软雅黑" panose="020B0503020204020204" pitchFamily="34" charset="-122"/>
            </a:endParaRPr>
          </a:p>
        </p:txBody>
      </p:sp>
      <p:pic>
        <p:nvPicPr>
          <p:cNvPr id="22" name="图片 2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9879866" y="215305"/>
            <a:ext cx="2079835" cy="1239745"/>
          </a:xfrm>
          <a:prstGeom prst="rect">
            <a:avLst/>
          </a:prstGeom>
        </p:spPr>
      </p:pic>
      <p:sp>
        <p:nvSpPr>
          <p:cNvPr id="19" name="矩形 18"/>
          <p:cNvSpPr/>
          <p:nvPr/>
        </p:nvSpPr>
        <p:spPr>
          <a:xfrm>
            <a:off x="1570741" y="1360685"/>
            <a:ext cx="9050517" cy="961289"/>
          </a:xfrm>
          <a:prstGeom prst="rect">
            <a:avLst/>
          </a:prstGeom>
        </p:spPr>
        <p:txBody>
          <a:bodyPr wrap="square">
            <a:spAutoFit/>
          </a:bodyPr>
          <a:lstStyle/>
          <a:p>
            <a:pPr>
              <a:lnSpc>
                <a:spcPct val="150000"/>
              </a:lnSpc>
            </a:pPr>
            <a:r>
              <a:rPr lang="zh-CN" altLang="en-US" sz="2000" dirty="0">
                <a:solidFill>
                  <a:srgbClr val="5A514A"/>
                </a:solidFill>
                <a:latin typeface="微软雅黑" panose="020B0503020204020204" pitchFamily="34" charset="-122"/>
                <a:ea typeface="微软雅黑" panose="020B0503020204020204" pitchFamily="34" charset="-122"/>
                <a:cs typeface="微软雅黑" panose="020B0503020204020204" pitchFamily="34" charset="-122"/>
              </a:rPr>
              <a:t>在手机号码仍正常使用时，</a:t>
            </a:r>
            <a:r>
              <a:rPr lang="zh-CN" altLang="zh-CN" sz="2000" dirty="0">
                <a:solidFill>
                  <a:srgbClr val="5A514A"/>
                </a:solidFill>
                <a:latin typeface="微软雅黑" panose="020B0503020204020204" pitchFamily="34" charset="-122"/>
                <a:ea typeface="微软雅黑" panose="020B0503020204020204" pitchFamily="34" charset="-122"/>
                <a:cs typeface="微软雅黑" panose="020B0503020204020204" pitchFamily="34" charset="-122"/>
              </a:rPr>
              <a:t>未登录状态下，在登录页面的</a:t>
            </a:r>
            <a:r>
              <a:rPr lang="zh-CN" altLang="zh-CN" sz="2000" dirty="0">
                <a:solidFill>
                  <a:srgbClr val="27A98C"/>
                </a:solidFill>
                <a:latin typeface="微软雅黑" panose="020B0503020204020204" pitchFamily="34" charset="-122"/>
                <a:ea typeface="微软雅黑" panose="020B0503020204020204" pitchFamily="34" charset="-122"/>
                <a:cs typeface="微软雅黑" panose="020B0503020204020204" pitchFamily="34" charset="-122"/>
              </a:rPr>
              <a:t>【登录】</a:t>
            </a:r>
            <a:r>
              <a:rPr lang="zh-CN" altLang="zh-CN" sz="2000" dirty="0">
                <a:solidFill>
                  <a:srgbClr val="5A514A"/>
                </a:solidFill>
                <a:latin typeface="微软雅黑" panose="020B0503020204020204" pitchFamily="34" charset="-122"/>
                <a:ea typeface="微软雅黑" panose="020B0503020204020204" pitchFamily="34" charset="-122"/>
                <a:cs typeface="微软雅黑" panose="020B0503020204020204" pitchFamily="34" charset="-122"/>
              </a:rPr>
              <a:t>按钮下方有</a:t>
            </a:r>
            <a:r>
              <a:rPr lang="zh-CN" altLang="zh-CN" sz="2000" dirty="0">
                <a:solidFill>
                  <a:srgbClr val="27A98C"/>
                </a:solidFill>
                <a:latin typeface="微软雅黑" panose="020B0503020204020204" pitchFamily="34" charset="-122"/>
                <a:ea typeface="微软雅黑" panose="020B0503020204020204" pitchFamily="34" charset="-122"/>
                <a:cs typeface="微软雅黑" panose="020B0503020204020204" pitchFamily="34" charset="-122"/>
              </a:rPr>
              <a:t>【忘记密码】</a:t>
            </a:r>
            <a:r>
              <a:rPr lang="zh-CN" altLang="zh-CN" sz="2000" dirty="0">
                <a:solidFill>
                  <a:srgbClr val="5A514A"/>
                </a:solidFill>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2000" dirty="0">
                <a:solidFill>
                  <a:srgbClr val="5A514A"/>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zh-CN" sz="2000" dirty="0">
                <a:solidFill>
                  <a:srgbClr val="5A514A"/>
                </a:solidFill>
                <a:latin typeface="微软雅黑" panose="020B0503020204020204" pitchFamily="34" charset="-122"/>
                <a:ea typeface="微软雅黑" panose="020B0503020204020204" pitchFamily="34" charset="-122"/>
                <a:cs typeface="微软雅黑" panose="020B0503020204020204" pitchFamily="34" charset="-122"/>
              </a:rPr>
              <a:t>可通过绑定的手机号或邮箱进行找回。</a:t>
            </a:r>
            <a:endParaRPr lang="zh-CN" altLang="zh-CN" sz="2000" dirty="0">
              <a:solidFill>
                <a:srgbClr val="5A514A"/>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1" name="右箭头 1"/>
          <p:cNvSpPr/>
          <p:nvPr/>
        </p:nvSpPr>
        <p:spPr>
          <a:xfrm>
            <a:off x="5394812" y="3846962"/>
            <a:ext cx="1024255" cy="589915"/>
          </a:xfrm>
          <a:prstGeom prst="rightArrow">
            <a:avLst/>
          </a:prstGeom>
          <a:solidFill>
            <a:srgbClr val="12B19F"/>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pic>
        <p:nvPicPr>
          <p:cNvPr id="12" name="图片 11"/>
          <p:cNvPicPr>
            <a:picLocks noChangeAspect="1"/>
          </p:cNvPicPr>
          <p:nvPr/>
        </p:nvPicPr>
        <p:blipFill>
          <a:blip r:embed="rId2"/>
          <a:stretch>
            <a:fillRect/>
          </a:stretch>
        </p:blipFill>
        <p:spPr>
          <a:xfrm>
            <a:off x="2664861" y="2485363"/>
            <a:ext cx="2040890" cy="3509645"/>
          </a:xfrm>
          <a:prstGeom prst="rect">
            <a:avLst/>
          </a:prstGeom>
          <a:effectLst>
            <a:outerShdw blurRad="50800" dist="38100" dir="2700000" algn="tl" rotWithShape="0">
              <a:prstClr val="black">
                <a:alpha val="40000"/>
              </a:prstClr>
            </a:outerShdw>
          </a:effectLst>
        </p:spPr>
      </p:pic>
      <p:pic>
        <p:nvPicPr>
          <p:cNvPr id="13" name="图片 12" descr="微信图片_20210305215604"/>
          <p:cNvPicPr>
            <a:picLocks noChangeAspect="1"/>
          </p:cNvPicPr>
          <p:nvPr/>
        </p:nvPicPr>
        <p:blipFill>
          <a:blip r:embed="rId3"/>
          <a:stretch>
            <a:fillRect/>
          </a:stretch>
        </p:blipFill>
        <p:spPr>
          <a:xfrm>
            <a:off x="7280676" y="2485363"/>
            <a:ext cx="1998980" cy="3509645"/>
          </a:xfrm>
          <a:prstGeom prst="rect">
            <a:avLst/>
          </a:prstGeom>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12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680"/>
                            </p:stCondLst>
                            <p:childTnLst>
                              <p:par>
                                <p:cTn id="9" presetID="47" presetClass="entr" presetSubtype="0"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192000" cy="6858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印品黑体" panose="00000500000000000000" pitchFamily="2" charset="-122"/>
              <a:ea typeface="印品黑体" panose="00000500000000000000" pitchFamily="2" charset="-122"/>
            </a:endParaRPr>
          </a:p>
        </p:txBody>
      </p:sp>
      <p:sp>
        <p:nvSpPr>
          <p:cNvPr id="5" name="矩形 4"/>
          <p:cNvSpPr/>
          <p:nvPr/>
        </p:nvSpPr>
        <p:spPr>
          <a:xfrm>
            <a:off x="443883" y="1162974"/>
            <a:ext cx="11283520" cy="5237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prstClr val="white"/>
              </a:solidFill>
              <a:effectLst/>
              <a:uLnTx/>
              <a:uFillTx/>
              <a:latin typeface="印品黑体" panose="00000500000000000000" pitchFamily="2" charset="-122"/>
              <a:ea typeface="印品黑体" panose="00000500000000000000" pitchFamily="2" charset="-122"/>
              <a:cs typeface="+mn-cs"/>
            </a:endParaRPr>
          </a:p>
        </p:txBody>
      </p:sp>
      <p:sp>
        <p:nvSpPr>
          <p:cNvPr id="7" name="文本框 6"/>
          <p:cNvSpPr txBox="1"/>
          <p:nvPr/>
        </p:nvSpPr>
        <p:spPr>
          <a:xfrm>
            <a:off x="363326" y="230144"/>
            <a:ext cx="6215309" cy="769441"/>
          </a:xfrm>
          <a:prstGeom prst="rect">
            <a:avLst/>
          </a:prstGeom>
          <a:noFill/>
        </p:spPr>
        <p:txBody>
          <a:bodyPr wrap="square" rtlCol="0">
            <a:spAutoFit/>
          </a:bodyPr>
          <a:lstStyle/>
          <a:p>
            <a:r>
              <a:rPr lang="zh-CN" altLang="en-US" sz="4400" b="1" dirty="0">
                <a:solidFill>
                  <a:schemeClr val="bg1"/>
                </a:solidFill>
                <a:latin typeface="微软雅黑" panose="020B0503020204020204" pitchFamily="34" charset="-122"/>
                <a:ea typeface="微软雅黑" panose="020B0503020204020204" pitchFamily="34" charset="-122"/>
              </a:rPr>
              <a:t>手机号无法使用</a:t>
            </a:r>
            <a:endParaRPr lang="zh-CN" altLang="en-US" sz="4400" b="1" dirty="0">
              <a:solidFill>
                <a:schemeClr val="bg1"/>
              </a:solidFill>
              <a:latin typeface="微软雅黑" panose="020B0503020204020204" pitchFamily="34" charset="-122"/>
              <a:ea typeface="微软雅黑" panose="020B0503020204020204" pitchFamily="34" charset="-122"/>
            </a:endParaRPr>
          </a:p>
        </p:txBody>
      </p:sp>
      <p:pic>
        <p:nvPicPr>
          <p:cNvPr id="22" name="图片 2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9879866" y="215305"/>
            <a:ext cx="2079835" cy="1239745"/>
          </a:xfrm>
          <a:prstGeom prst="rect">
            <a:avLst/>
          </a:prstGeom>
        </p:spPr>
      </p:pic>
      <p:sp>
        <p:nvSpPr>
          <p:cNvPr id="19" name="矩形 18"/>
          <p:cNvSpPr/>
          <p:nvPr/>
        </p:nvSpPr>
        <p:spPr>
          <a:xfrm>
            <a:off x="1570741" y="1360685"/>
            <a:ext cx="9050517" cy="961289"/>
          </a:xfrm>
          <a:prstGeom prst="rect">
            <a:avLst/>
          </a:prstGeom>
        </p:spPr>
        <p:txBody>
          <a:bodyPr wrap="square">
            <a:spAutoFit/>
          </a:bodyPr>
          <a:lstStyle/>
          <a:p>
            <a:pPr>
              <a:lnSpc>
                <a:spcPct val="150000"/>
              </a:lnSpc>
            </a:pPr>
            <a:r>
              <a:rPr lang="zh-CN" altLang="en-US" sz="2000" dirty="0">
                <a:solidFill>
                  <a:srgbClr val="5A514A"/>
                </a:solidFill>
                <a:latin typeface="微软雅黑" panose="020B0503020204020204" pitchFamily="34" charset="-122"/>
                <a:ea typeface="微软雅黑" panose="020B0503020204020204" pitchFamily="34" charset="-122"/>
              </a:rPr>
              <a:t>如不再</a:t>
            </a:r>
            <a:r>
              <a:rPr lang="zh-CN" altLang="zh-CN" sz="2000" dirty="0">
                <a:solidFill>
                  <a:srgbClr val="5A514A"/>
                </a:solidFill>
                <a:latin typeface="微软雅黑" panose="020B0503020204020204" pitchFamily="34" charset="-122"/>
                <a:ea typeface="微软雅黑" panose="020B0503020204020204" pitchFamily="34" charset="-122"/>
              </a:rPr>
              <a:t>使用智慧树平台上原绑定的手机号码，通过</a:t>
            </a:r>
            <a:r>
              <a:rPr lang="zh-CN" altLang="en-US" sz="2000" dirty="0">
                <a:solidFill>
                  <a:srgbClr val="5A514A"/>
                </a:solidFill>
                <a:latin typeface="微软雅黑" panose="020B0503020204020204" pitchFamily="34" charset="-122"/>
                <a:ea typeface="微软雅黑" panose="020B0503020204020204" pitchFamily="34" charset="-122"/>
              </a:rPr>
              <a:t>忘记密码中的</a:t>
            </a:r>
            <a:r>
              <a:rPr lang="zh-CN" altLang="zh-CN" sz="2000" dirty="0">
                <a:solidFill>
                  <a:srgbClr val="27A98C"/>
                </a:solidFill>
                <a:latin typeface="微软雅黑" panose="020B0503020204020204" pitchFamily="34" charset="-122"/>
                <a:ea typeface="微软雅黑" panose="020B0503020204020204" pitchFamily="34" charset="-122"/>
                <a:cs typeface="微软雅黑" panose="020B0503020204020204" pitchFamily="34" charset="-122"/>
              </a:rPr>
              <a:t>【忘记手机号】</a:t>
            </a:r>
            <a:r>
              <a:rPr lang="zh-CN" altLang="zh-CN" sz="2000" dirty="0">
                <a:solidFill>
                  <a:srgbClr val="5A514A"/>
                </a:solidFill>
                <a:latin typeface="微软雅黑" panose="020B0503020204020204" pitchFamily="34" charset="-122"/>
                <a:ea typeface="微软雅黑" panose="020B0503020204020204" pitchFamily="34" charset="-122"/>
              </a:rPr>
              <a:t>功能，我们将帮助您重置密码，使您能够正常使用学习。</a:t>
            </a:r>
            <a:endParaRPr lang="zh-CN" altLang="zh-CN" sz="2000" dirty="0">
              <a:solidFill>
                <a:srgbClr val="5A514A"/>
              </a:solidFill>
              <a:latin typeface="微软雅黑" panose="020B0503020204020204" pitchFamily="34" charset="-122"/>
              <a:ea typeface="微软雅黑" panose="020B0503020204020204" pitchFamily="34" charset="-122"/>
            </a:endParaRPr>
          </a:p>
        </p:txBody>
      </p:sp>
      <p:pic>
        <p:nvPicPr>
          <p:cNvPr id="10" name="imagerId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3962" y="2519685"/>
            <a:ext cx="2040890" cy="351028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1" name="imagerId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6207" y="2519685"/>
            <a:ext cx="2041525" cy="351028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4" name="imagerId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34807" y="2520320"/>
            <a:ext cx="2040890" cy="350837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5" name="图片 14"/>
          <p:cNvPicPr>
            <a:picLocks noChangeAspect="1"/>
          </p:cNvPicPr>
          <p:nvPr/>
        </p:nvPicPr>
        <p:blipFill>
          <a:blip r:embed="rId5"/>
          <a:stretch>
            <a:fillRect/>
          </a:stretch>
        </p:blipFill>
        <p:spPr>
          <a:xfrm>
            <a:off x="9197692" y="2520320"/>
            <a:ext cx="2040890" cy="3509645"/>
          </a:xfrm>
          <a:prstGeom prst="rect">
            <a:avLst/>
          </a:prstGeom>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12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860"/>
                            </p:stCondLst>
                            <p:childTnLst>
                              <p:par>
                                <p:cTn id="9" presetID="47" presetClass="entr" presetSubtype="0"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192000" cy="6858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印品黑体" panose="00000500000000000000" pitchFamily="2" charset="-122"/>
              <a:ea typeface="印品黑体" panose="00000500000000000000" pitchFamily="2" charset="-122"/>
            </a:endParaRPr>
          </a:p>
        </p:txBody>
      </p:sp>
      <p:sp>
        <p:nvSpPr>
          <p:cNvPr id="5" name="矩形 4"/>
          <p:cNvSpPr/>
          <p:nvPr/>
        </p:nvSpPr>
        <p:spPr>
          <a:xfrm>
            <a:off x="443883" y="1162974"/>
            <a:ext cx="11283520" cy="5237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prstClr val="white"/>
              </a:solidFill>
              <a:effectLst/>
              <a:uLnTx/>
              <a:uFillTx/>
              <a:latin typeface="印品黑体" panose="00000500000000000000" pitchFamily="2" charset="-122"/>
              <a:ea typeface="印品黑体" panose="00000500000000000000" pitchFamily="2" charset="-122"/>
              <a:cs typeface="+mn-cs"/>
            </a:endParaRPr>
          </a:p>
        </p:txBody>
      </p:sp>
      <p:sp>
        <p:nvSpPr>
          <p:cNvPr id="7" name="文本框 6"/>
          <p:cNvSpPr txBox="1"/>
          <p:nvPr/>
        </p:nvSpPr>
        <p:spPr>
          <a:xfrm>
            <a:off x="363326" y="230144"/>
            <a:ext cx="6215309" cy="769441"/>
          </a:xfrm>
          <a:prstGeom prst="rect">
            <a:avLst/>
          </a:prstGeom>
          <a:noFill/>
        </p:spPr>
        <p:txBody>
          <a:bodyPr wrap="square" rtlCol="0">
            <a:spAutoFit/>
          </a:bodyPr>
          <a:lstStyle/>
          <a:p>
            <a:r>
              <a:rPr lang="zh-CN" altLang="en-US" sz="4400" b="1" dirty="0">
                <a:solidFill>
                  <a:schemeClr val="bg1"/>
                </a:solidFill>
                <a:latin typeface="微软雅黑" panose="020B0503020204020204" pitchFamily="34" charset="-122"/>
                <a:ea typeface="微软雅黑" panose="020B0503020204020204" pitchFamily="34" charset="-122"/>
              </a:rPr>
              <a:t>修改认证信息</a:t>
            </a:r>
            <a:endParaRPr lang="zh-CN" altLang="en-US" sz="4400" b="1" dirty="0">
              <a:solidFill>
                <a:schemeClr val="bg1"/>
              </a:solidFill>
              <a:latin typeface="微软雅黑" panose="020B0503020204020204" pitchFamily="34" charset="-122"/>
              <a:ea typeface="微软雅黑" panose="020B0503020204020204" pitchFamily="34" charset="-122"/>
            </a:endParaRPr>
          </a:p>
        </p:txBody>
      </p:sp>
      <p:pic>
        <p:nvPicPr>
          <p:cNvPr id="22" name="图片 2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9879866" y="215305"/>
            <a:ext cx="2079835" cy="1239745"/>
          </a:xfrm>
          <a:prstGeom prst="rect">
            <a:avLst/>
          </a:prstGeom>
        </p:spPr>
      </p:pic>
      <p:sp>
        <p:nvSpPr>
          <p:cNvPr id="19" name="矩形 18"/>
          <p:cNvSpPr/>
          <p:nvPr/>
        </p:nvSpPr>
        <p:spPr>
          <a:xfrm>
            <a:off x="1570741" y="1360685"/>
            <a:ext cx="9050517" cy="961289"/>
          </a:xfrm>
          <a:prstGeom prst="rect">
            <a:avLst/>
          </a:prstGeom>
        </p:spPr>
        <p:txBody>
          <a:bodyPr wrap="square">
            <a:spAutoFit/>
          </a:bodyPr>
          <a:lstStyle/>
          <a:p>
            <a:pPr>
              <a:lnSpc>
                <a:spcPct val="150000"/>
              </a:lnSpc>
            </a:pPr>
            <a:r>
              <a:rPr lang="zh-CN" altLang="en-US" sz="2000" dirty="0">
                <a:solidFill>
                  <a:srgbClr val="5A514A"/>
                </a:solidFill>
                <a:latin typeface="微软雅黑" panose="020B0503020204020204" pitchFamily="34" charset="-122"/>
                <a:ea typeface="微软雅黑" panose="020B0503020204020204" pitchFamily="34" charset="-122"/>
                <a:cs typeface="微软雅黑" panose="020B0503020204020204" pitchFamily="34" charset="-122"/>
              </a:rPr>
              <a:t>若需要修改自己的认证信息，可在</a:t>
            </a:r>
            <a:r>
              <a:rPr lang="zh-CN" altLang="zh-CN" sz="2000" dirty="0">
                <a:solidFill>
                  <a:srgbClr val="27A98C"/>
                </a:solidFill>
                <a:latin typeface="微软雅黑" panose="020B0503020204020204" pitchFamily="34" charset="-122"/>
                <a:ea typeface="微软雅黑" panose="020B0503020204020204" pitchFamily="34" charset="-122"/>
                <a:cs typeface="微软雅黑" panose="020B0503020204020204" pitchFamily="34" charset="-122"/>
              </a:rPr>
              <a:t>【我的】</a:t>
            </a:r>
            <a:r>
              <a:rPr lang="zh-CN" altLang="en-US" sz="2000" dirty="0">
                <a:solidFill>
                  <a:srgbClr val="5A514A"/>
                </a:solidFill>
                <a:latin typeface="微软雅黑" panose="020B0503020204020204" pitchFamily="34" charset="-122"/>
                <a:ea typeface="微软雅黑" panose="020B0503020204020204" pitchFamily="34" charset="-122"/>
                <a:cs typeface="微软雅黑" panose="020B0503020204020204" pitchFamily="34" charset="-122"/>
              </a:rPr>
              <a:t>模块点击头像进入到</a:t>
            </a:r>
            <a:r>
              <a:rPr lang="zh-CN" altLang="zh-CN" sz="2000" dirty="0">
                <a:solidFill>
                  <a:srgbClr val="27A98C"/>
                </a:solidFill>
                <a:latin typeface="微软雅黑" panose="020B0503020204020204" pitchFamily="34" charset="-122"/>
                <a:ea typeface="微软雅黑" panose="020B0503020204020204" pitchFamily="34" charset="-122"/>
                <a:cs typeface="微软雅黑" panose="020B0503020204020204" pitchFamily="34" charset="-122"/>
              </a:rPr>
              <a:t>【个人资料】</a:t>
            </a:r>
            <a:r>
              <a:rPr lang="zh-CN" altLang="en-US" sz="2000" dirty="0">
                <a:solidFill>
                  <a:srgbClr val="5A514A"/>
                </a:solidFill>
                <a:latin typeface="微软雅黑" panose="020B0503020204020204" pitchFamily="34" charset="-122"/>
                <a:ea typeface="微软雅黑" panose="020B0503020204020204" pitchFamily="34" charset="-122"/>
                <a:cs typeface="微软雅黑" panose="020B0503020204020204" pitchFamily="34" charset="-122"/>
              </a:rPr>
              <a:t>页，点击</a:t>
            </a:r>
            <a:r>
              <a:rPr lang="zh-CN" altLang="zh-CN" sz="2000" dirty="0">
                <a:solidFill>
                  <a:srgbClr val="27A98C"/>
                </a:solidFill>
                <a:latin typeface="微软雅黑" panose="020B0503020204020204" pitchFamily="34" charset="-122"/>
                <a:ea typeface="微软雅黑" panose="020B0503020204020204" pitchFamily="34" charset="-122"/>
                <a:cs typeface="微软雅黑" panose="020B0503020204020204" pitchFamily="34" charset="-122"/>
              </a:rPr>
              <a:t>【修改认证信息】</a:t>
            </a:r>
            <a:r>
              <a:rPr lang="zh-CN" altLang="en-US" sz="2000" dirty="0">
                <a:solidFill>
                  <a:srgbClr val="5A514A"/>
                </a:solidFill>
                <a:latin typeface="微软雅黑" panose="020B0503020204020204" pitchFamily="34" charset="-122"/>
                <a:ea typeface="微软雅黑" panose="020B0503020204020204" pitchFamily="34" charset="-122"/>
                <a:cs typeface="微软雅黑" panose="020B0503020204020204" pitchFamily="34" charset="-122"/>
              </a:rPr>
              <a:t>项，即可进入修改页面。 </a:t>
            </a:r>
            <a:endParaRPr lang="zh-CN" altLang="en-US" sz="2000" dirty="0">
              <a:solidFill>
                <a:srgbClr val="5A514A"/>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12" name="imagerId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73974" y="2495756"/>
            <a:ext cx="2042795" cy="371284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3" name="imagerId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70184" y="2477341"/>
            <a:ext cx="2050415" cy="372618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nvGrpSpPr>
          <p:cNvPr id="16" name="组合 15"/>
          <p:cNvGrpSpPr/>
          <p:nvPr/>
        </p:nvGrpSpPr>
        <p:grpSpPr>
          <a:xfrm>
            <a:off x="1149144" y="2477341"/>
            <a:ext cx="2049780" cy="3644900"/>
            <a:chOff x="956" y="2431"/>
            <a:chExt cx="3228" cy="5740"/>
          </a:xfrm>
          <a:effectLst>
            <a:outerShdw blurRad="50800" dist="38100" dir="2700000" algn="tl" rotWithShape="0">
              <a:prstClr val="black">
                <a:alpha val="40000"/>
              </a:prstClr>
            </a:outerShdw>
          </a:effectLst>
        </p:grpSpPr>
        <p:pic>
          <p:nvPicPr>
            <p:cNvPr id="17" name="图片 16" descr="65fe6765a24b3cbaf74e7272543b426"/>
            <p:cNvPicPr>
              <a:picLocks noChangeAspect="1"/>
            </p:cNvPicPr>
            <p:nvPr/>
          </p:nvPicPr>
          <p:blipFill>
            <a:blip r:embed="rId4"/>
            <a:stretch>
              <a:fillRect/>
            </a:stretch>
          </p:blipFill>
          <p:spPr>
            <a:xfrm>
              <a:off x="956" y="2431"/>
              <a:ext cx="3229" cy="5741"/>
            </a:xfrm>
            <a:prstGeom prst="rect">
              <a:avLst/>
            </a:prstGeom>
          </p:spPr>
        </p:pic>
        <p:sp>
          <p:nvSpPr>
            <p:cNvPr id="18" name="矩形 17"/>
            <p:cNvSpPr/>
            <p:nvPr/>
          </p:nvSpPr>
          <p:spPr>
            <a:xfrm>
              <a:off x="1005" y="2962"/>
              <a:ext cx="1758" cy="539"/>
            </a:xfrm>
            <a:prstGeom prst="rect">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0" name="组合 19"/>
          <p:cNvGrpSpPr/>
          <p:nvPr/>
        </p:nvGrpSpPr>
        <p:grpSpPr>
          <a:xfrm>
            <a:off x="3961559" y="2477341"/>
            <a:ext cx="2049780" cy="3643630"/>
            <a:chOff x="5385" y="2431"/>
            <a:chExt cx="3228" cy="5738"/>
          </a:xfrm>
          <a:effectLst>
            <a:outerShdw blurRad="50800" dist="38100" dir="2700000" algn="tl" rotWithShape="0">
              <a:prstClr val="black">
                <a:alpha val="40000"/>
              </a:prstClr>
            </a:outerShdw>
          </a:effectLst>
        </p:grpSpPr>
        <p:pic>
          <p:nvPicPr>
            <p:cNvPr id="21" name="图片 20" descr="58e442610c95e9edf4b304cf23d1cc6"/>
            <p:cNvPicPr>
              <a:picLocks noChangeAspect="1"/>
            </p:cNvPicPr>
            <p:nvPr/>
          </p:nvPicPr>
          <p:blipFill>
            <a:blip r:embed="rId5"/>
            <a:stretch>
              <a:fillRect/>
            </a:stretch>
          </p:blipFill>
          <p:spPr>
            <a:xfrm>
              <a:off x="5385" y="2431"/>
              <a:ext cx="3228" cy="5739"/>
            </a:xfrm>
            <a:prstGeom prst="rect">
              <a:avLst/>
            </a:prstGeom>
          </p:spPr>
        </p:pic>
        <p:sp>
          <p:nvSpPr>
            <p:cNvPr id="23" name="矩形 22"/>
            <p:cNvSpPr/>
            <p:nvPr/>
          </p:nvSpPr>
          <p:spPr>
            <a:xfrm>
              <a:off x="5385" y="6119"/>
              <a:ext cx="3227" cy="539"/>
            </a:xfrm>
            <a:prstGeom prst="rect">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12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800"/>
                            </p:stCondLst>
                            <p:childTnLst>
                              <p:par>
                                <p:cTn id="9" presetID="47" presetClass="entr" presetSubtype="0"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192000" cy="6858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印品黑体" panose="00000500000000000000" pitchFamily="2" charset="-122"/>
              <a:ea typeface="印品黑体" panose="00000500000000000000" pitchFamily="2" charset="-122"/>
            </a:endParaRPr>
          </a:p>
        </p:txBody>
      </p:sp>
      <p:sp>
        <p:nvSpPr>
          <p:cNvPr id="5" name="矩形 4"/>
          <p:cNvSpPr/>
          <p:nvPr/>
        </p:nvSpPr>
        <p:spPr>
          <a:xfrm>
            <a:off x="443883" y="1162974"/>
            <a:ext cx="11283520" cy="5237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prstClr val="white"/>
              </a:solidFill>
              <a:effectLst/>
              <a:uLnTx/>
              <a:uFillTx/>
              <a:latin typeface="印品黑体" panose="00000500000000000000" pitchFamily="2" charset="-122"/>
              <a:ea typeface="印品黑体" panose="00000500000000000000" pitchFamily="2" charset="-122"/>
              <a:cs typeface="+mn-cs"/>
            </a:endParaRPr>
          </a:p>
        </p:txBody>
      </p:sp>
      <p:sp>
        <p:nvSpPr>
          <p:cNvPr id="7" name="文本框 6"/>
          <p:cNvSpPr txBox="1"/>
          <p:nvPr/>
        </p:nvSpPr>
        <p:spPr>
          <a:xfrm>
            <a:off x="363326" y="230144"/>
            <a:ext cx="6215309" cy="769441"/>
          </a:xfrm>
          <a:prstGeom prst="rect">
            <a:avLst/>
          </a:prstGeom>
          <a:noFill/>
        </p:spPr>
        <p:txBody>
          <a:bodyPr wrap="square" rtlCol="0">
            <a:spAutoFit/>
          </a:bodyPr>
          <a:lstStyle/>
          <a:p>
            <a:r>
              <a:rPr lang="zh-CN" altLang="en-US" sz="4400" b="1" dirty="0">
                <a:solidFill>
                  <a:schemeClr val="bg1"/>
                </a:solidFill>
                <a:latin typeface="微软雅黑" panose="020B0503020204020204" pitchFamily="34" charset="-122"/>
                <a:ea typeface="微软雅黑" panose="020B0503020204020204" pitchFamily="34" charset="-122"/>
              </a:rPr>
              <a:t>学习通知</a:t>
            </a:r>
            <a:endParaRPr lang="zh-CN" altLang="en-US" sz="4400" b="1" dirty="0">
              <a:solidFill>
                <a:schemeClr val="bg1"/>
              </a:solidFill>
              <a:latin typeface="微软雅黑" panose="020B0503020204020204" pitchFamily="34" charset="-122"/>
              <a:ea typeface="微软雅黑" panose="020B0503020204020204" pitchFamily="34" charset="-122"/>
            </a:endParaRPr>
          </a:p>
        </p:txBody>
      </p:sp>
      <p:pic>
        <p:nvPicPr>
          <p:cNvPr id="22" name="图片 2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9879866" y="215305"/>
            <a:ext cx="2079835" cy="1239745"/>
          </a:xfrm>
          <a:prstGeom prst="rect">
            <a:avLst/>
          </a:prstGeom>
        </p:spPr>
      </p:pic>
      <p:sp>
        <p:nvSpPr>
          <p:cNvPr id="19" name="矩形 18"/>
          <p:cNvSpPr/>
          <p:nvPr/>
        </p:nvSpPr>
        <p:spPr>
          <a:xfrm>
            <a:off x="1570741" y="1360685"/>
            <a:ext cx="9050517" cy="499624"/>
          </a:xfrm>
          <a:prstGeom prst="rect">
            <a:avLst/>
          </a:prstGeom>
        </p:spPr>
        <p:txBody>
          <a:bodyPr wrap="square">
            <a:spAutoFit/>
          </a:bodyPr>
          <a:lstStyle/>
          <a:p>
            <a:pPr indent="457200">
              <a:lnSpc>
                <a:spcPct val="150000"/>
              </a:lnSpc>
            </a:pPr>
            <a:r>
              <a:rPr lang="zh-CN" altLang="en-US" sz="2000" dirty="0">
                <a:solidFill>
                  <a:srgbClr val="5A514A"/>
                </a:solidFill>
                <a:latin typeface="微软雅黑" panose="020B0503020204020204" pitchFamily="34" charset="-122"/>
                <a:ea typeface="微软雅黑" panose="020B0503020204020204" pitchFamily="34" charset="-122"/>
              </a:rPr>
              <a:t>学习通知中会有课程重要信息的推送，请各位同学一定要认真留意。</a:t>
            </a:r>
            <a:endParaRPr lang="zh-CN" altLang="en-US" sz="2000" dirty="0">
              <a:solidFill>
                <a:srgbClr val="5A514A"/>
              </a:solidFill>
              <a:latin typeface="微软雅黑" panose="020B0503020204020204" pitchFamily="34" charset="-122"/>
              <a:ea typeface="微软雅黑" panose="020B0503020204020204" pitchFamily="34" charset="-122"/>
            </a:endParaRPr>
          </a:p>
        </p:txBody>
      </p:sp>
      <p:sp>
        <p:nvSpPr>
          <p:cNvPr id="31" name="右箭头 1"/>
          <p:cNvSpPr/>
          <p:nvPr/>
        </p:nvSpPr>
        <p:spPr>
          <a:xfrm>
            <a:off x="5394812" y="3846962"/>
            <a:ext cx="1024255" cy="589915"/>
          </a:xfrm>
          <a:prstGeom prst="rightArrow">
            <a:avLst/>
          </a:prstGeom>
          <a:solidFill>
            <a:srgbClr val="12B19F"/>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pic>
        <p:nvPicPr>
          <p:cNvPr id="10" name="图片 9" descr="fd235efba9b845ca34789a646e1de88"/>
          <p:cNvPicPr>
            <a:picLocks noChangeAspect="1"/>
          </p:cNvPicPr>
          <p:nvPr/>
        </p:nvPicPr>
        <p:blipFill>
          <a:blip r:embed="rId2"/>
          <a:stretch>
            <a:fillRect/>
          </a:stretch>
        </p:blipFill>
        <p:spPr>
          <a:xfrm>
            <a:off x="2573668" y="2162559"/>
            <a:ext cx="2057400" cy="3657600"/>
          </a:xfrm>
          <a:prstGeom prst="rect">
            <a:avLst/>
          </a:prstGeom>
          <a:effectLst>
            <a:outerShdw blurRad="50800" dist="38100" dir="2700000" algn="tl" rotWithShape="0">
              <a:prstClr val="black">
                <a:alpha val="40000"/>
              </a:prstClr>
            </a:outerShdw>
          </a:effectLst>
        </p:spPr>
      </p:pic>
      <p:pic>
        <p:nvPicPr>
          <p:cNvPr id="11" name="图片 10"/>
          <p:cNvPicPr>
            <a:picLocks noChangeAspect="1"/>
          </p:cNvPicPr>
          <p:nvPr/>
        </p:nvPicPr>
        <p:blipFill>
          <a:blip r:embed="rId3">
            <a:extLst>
              <a:ext uri="{28A0092B-C50C-407E-A947-70E740481C1C}">
                <a14:useLocalDpi xmlns:a14="http://schemas.microsoft.com/office/drawing/2010/main" val="0"/>
              </a:ext>
            </a:extLst>
          </a:blip>
          <a:srcRect r="20240"/>
          <a:stretch>
            <a:fillRect/>
          </a:stretch>
        </p:blipFill>
        <p:spPr>
          <a:xfrm>
            <a:off x="7508888" y="2162559"/>
            <a:ext cx="2057400" cy="3769360"/>
          </a:xfrm>
          <a:prstGeom prst="rect">
            <a:avLst/>
          </a:prstGeom>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12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680"/>
                            </p:stCondLst>
                            <p:childTnLst>
                              <p:par>
                                <p:cTn id="9" presetID="47" presetClass="entr" presetSubtype="0"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ags/tag1.xml><?xml version="1.0" encoding="utf-8"?>
<p:tagLst xmlns:p="http://schemas.openxmlformats.org/presentationml/2006/main">
  <p:tag name="KSO_WM_UNIT_PLACING_PICTURE_USER_VIEWPORT" val="{&quot;height&quot;:5142,&quot;width&quot;:2891}"/>
</p:tagLst>
</file>

<file path=ppt/tags/tag2.xml><?xml version="1.0" encoding="utf-8"?>
<p:tagLst xmlns:p="http://schemas.openxmlformats.org/presentationml/2006/main">
  <p:tag name="KSO_WM_UNIT_PLACING_PICTURE_USER_VIEWPORT" val="{&quot;height&quot;:5143,&quot;width&quot;:2892}"/>
</p:tagLst>
</file>

<file path=ppt/tags/tag3.xml><?xml version="1.0" encoding="utf-8"?>
<p:tagLst xmlns:p="http://schemas.openxmlformats.org/presentationml/2006/main">
  <p:tag name="KSO_WM_UNIT_PLACING_PICTURE_USER_VIEWPORT" val="{&quot;height&quot;:5143,&quot;width&quot;:2891}"/>
</p:tagLst>
</file>

<file path=ppt/tags/tag4.xml><?xml version="1.0" encoding="utf-8"?>
<p:tagLst xmlns:p="http://schemas.openxmlformats.org/presentationml/2006/main">
  <p:tag name="KSO_WM_UNIT_PLACING_PICTURE_USER_VIEWPORT" val="{&quot;height&quot;:5142,&quot;width&quot;:2892}"/>
</p:tagLst>
</file>

<file path=ppt/tags/tag5.xml><?xml version="1.0" encoding="utf-8"?>
<p:tagLst xmlns:p="http://schemas.openxmlformats.org/presentationml/2006/main">
  <p:tag name="KSO_WM_UNIT_PLACING_PICTURE_USER_VIEWPORT" val="{&quot;height&quot;:4901,&quot;width&quot;:2757}"/>
</p:tagLst>
</file>

<file path=ppt/tags/tag6.xml><?xml version="1.0" encoding="utf-8"?>
<p:tagLst xmlns:p="http://schemas.openxmlformats.org/presentationml/2006/main">
  <p:tag name="COMMONDATA" val="eyJoZGlkIjoiMmVmMmFlZDI0Y2M0ZmQ5MWE0MjNjZWU3YTA5NTg0ZjcifQ=="/>
</p:tagLst>
</file>

<file path=ppt/theme/theme1.xml><?xml version="1.0" encoding="utf-8"?>
<a:theme xmlns:a="http://schemas.openxmlformats.org/drawingml/2006/main" name="Office 主题​​">
  <a:themeElements>
    <a:clrScheme name="纸张">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1741</Words>
  <Application>WPS 演示</Application>
  <PresentationFormat>宽屏</PresentationFormat>
  <Paragraphs>116</Paragraphs>
  <Slides>20</Slides>
  <Notes>0</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20</vt:i4>
      </vt:variant>
    </vt:vector>
  </HeadingPairs>
  <TitlesOfParts>
    <vt:vector size="33" baseType="lpstr">
      <vt:lpstr>Arial</vt:lpstr>
      <vt:lpstr>宋体</vt:lpstr>
      <vt:lpstr>Wingdings</vt:lpstr>
      <vt:lpstr>印品黑体</vt:lpstr>
      <vt:lpstr>微软雅黑</vt:lpstr>
      <vt:lpstr>Arial Narrow</vt:lpstr>
      <vt:lpstr>黑体</vt:lpstr>
      <vt:lpstr>Calibri</vt:lpstr>
      <vt:lpstr>等线 Light</vt:lpstr>
      <vt:lpstr>等线</vt:lpstr>
      <vt:lpstr>Arial Unicode MS</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ESF009</dc:creator>
  <cp:lastModifiedBy>Missing</cp:lastModifiedBy>
  <cp:revision>109</cp:revision>
  <dcterms:created xsi:type="dcterms:W3CDTF">2022-01-17T01:35:00Z</dcterms:created>
  <dcterms:modified xsi:type="dcterms:W3CDTF">2022-09-15T09:03:49Z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2052-11.1.0.11875</vt:lpwstr>
  </property>
  <property fmtid="{D5CDD505-2E9C-101B-9397-08002B2CF9AE}" pid="3" name="ICV">
    <vt:lpwstr>BA8C9384736849588526BA372214152F</vt:lpwstr>
  </property>
</Properties>
</file>